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 Thin"/>
      <p:regular r:id="rId33"/>
      <p:bold r:id="rId34"/>
      <p:italic r:id="rId35"/>
      <p:boldItalic r:id="rId36"/>
    </p:embeddedFont>
    <p:embeddedFont>
      <p:font typeface="Garamond"/>
      <p:regular r:id="rId37"/>
      <p:bold r:id="rId38"/>
      <p:italic r:id="rId39"/>
      <p:boldItalic r:id="rId40"/>
    </p:embeddedFont>
    <p:embeddedFont>
      <p:font typeface="EB Garamond"/>
      <p:regular r:id="rId41"/>
      <p:bold r:id="rId42"/>
      <p:italic r:id="rId43"/>
      <p:boldItalic r:id="rId44"/>
    </p:embeddedFont>
    <p:embeddedFont>
      <p:font typeface="EB Garamond ExtraBold"/>
      <p:bold r:id="rId45"/>
      <p:boldItalic r:id="rId46"/>
    </p:embeddedFont>
    <p:embeddedFont>
      <p:font typeface="Merriweather Black"/>
      <p:bold r:id="rId47"/>
      <p:boldItalic r:id="rId48"/>
    </p:embeddedFont>
    <p:embeddedFont>
      <p:font typeface="Lora Medium"/>
      <p:regular r:id="rId49"/>
      <p:bold r:id="rId50"/>
      <p:italic r:id="rId51"/>
      <p:boldItalic r:id="rId52"/>
    </p:embeddedFont>
    <p:embeddedFont>
      <p:font typeface="Roboto"/>
      <p:regular r:id="rId53"/>
      <p:bold r:id="rId54"/>
      <p:italic r:id="rId55"/>
      <p:boldItalic r:id="rId56"/>
    </p:embeddedFont>
    <p:embeddedFont>
      <p:font typeface="Lora"/>
      <p:regular r:id="rId57"/>
      <p:bold r:id="rId58"/>
      <p:italic r:id="rId59"/>
      <p:boldItalic r:id="rId60"/>
    </p:embeddedFont>
    <p:embeddedFont>
      <p:font typeface="Quattrocento Sans"/>
      <p:regular r:id="rId61"/>
      <p:bold r:id="rId62"/>
      <p:italic r:id="rId63"/>
      <p:boldItalic r:id="rId64"/>
    </p:embeddedFont>
    <p:embeddedFont>
      <p:font typeface="Spectral"/>
      <p:regular r:id="rId65"/>
      <p:bold r:id="rId66"/>
      <p:italic r:id="rId67"/>
      <p:boldItalic r:id="rId68"/>
    </p:embeddedFont>
    <p:embeddedFont>
      <p:font typeface="Merriweather"/>
      <p:regular r:id="rId69"/>
      <p:bold r:id="rId70"/>
      <p:italic r:id="rId71"/>
      <p:boldItalic r:id="rId72"/>
    </p:embeddedFont>
    <p:embeddedFont>
      <p:font typeface="Spectral ExtraBold"/>
      <p:bold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CCDA031-A4F8-4A43-9961-22104F43892B}">
  <a:tblStyle styleId="{1CCDA031-A4F8-4A43-9961-22104F4389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aramond-boldItalic.fntdata"/><Relationship Id="rId42" Type="http://schemas.openxmlformats.org/officeDocument/2006/relationships/font" Target="fonts/EBGaramond-bold.fntdata"/><Relationship Id="rId41" Type="http://schemas.openxmlformats.org/officeDocument/2006/relationships/font" Target="fonts/EBGaramond-regular.fntdata"/><Relationship Id="rId44" Type="http://schemas.openxmlformats.org/officeDocument/2006/relationships/font" Target="fonts/EBGaramond-boldItalic.fntdata"/><Relationship Id="rId43" Type="http://schemas.openxmlformats.org/officeDocument/2006/relationships/font" Target="fonts/EBGaramond-italic.fntdata"/><Relationship Id="rId46" Type="http://schemas.openxmlformats.org/officeDocument/2006/relationships/font" Target="fonts/EBGaramondExtraBold-boldItalic.fntdata"/><Relationship Id="rId45" Type="http://schemas.openxmlformats.org/officeDocument/2006/relationships/font" Target="fonts/EBGaramond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erriweatherBlack-boldItalic.fntdata"/><Relationship Id="rId47" Type="http://schemas.openxmlformats.org/officeDocument/2006/relationships/font" Target="fonts/MerriweatherBlack-bold.fntdata"/><Relationship Id="rId49" Type="http://schemas.openxmlformats.org/officeDocument/2006/relationships/font" Target="fonts/LoraMedium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SpectralExtraBold-bold.fntdata"/><Relationship Id="rId72" Type="http://schemas.openxmlformats.org/officeDocument/2006/relationships/font" Target="fonts/Merriweather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74" Type="http://schemas.openxmlformats.org/officeDocument/2006/relationships/font" Target="fonts/SpectralExtraBold-boldItalic.fntdata"/><Relationship Id="rId33" Type="http://schemas.openxmlformats.org/officeDocument/2006/relationships/font" Target="fonts/RobotoThin-regular.fntdata"/><Relationship Id="rId32" Type="http://schemas.openxmlformats.org/officeDocument/2006/relationships/slide" Target="slides/slide26.xml"/><Relationship Id="rId35" Type="http://schemas.openxmlformats.org/officeDocument/2006/relationships/font" Target="fonts/RobotoThin-italic.fntdata"/><Relationship Id="rId34" Type="http://schemas.openxmlformats.org/officeDocument/2006/relationships/font" Target="fonts/RobotoThin-bold.fntdata"/><Relationship Id="rId71" Type="http://schemas.openxmlformats.org/officeDocument/2006/relationships/font" Target="fonts/Merriweather-italic.fntdata"/><Relationship Id="rId70" Type="http://schemas.openxmlformats.org/officeDocument/2006/relationships/font" Target="fonts/Merriweather-bold.fntdata"/><Relationship Id="rId37" Type="http://schemas.openxmlformats.org/officeDocument/2006/relationships/font" Target="fonts/Garamond-regular.fntdata"/><Relationship Id="rId36" Type="http://schemas.openxmlformats.org/officeDocument/2006/relationships/font" Target="fonts/RobotoThin-boldItalic.fntdata"/><Relationship Id="rId39" Type="http://schemas.openxmlformats.org/officeDocument/2006/relationships/font" Target="fonts/Garamond-italic.fntdata"/><Relationship Id="rId38" Type="http://schemas.openxmlformats.org/officeDocument/2006/relationships/font" Target="fonts/Garamond-bold.fntdata"/><Relationship Id="rId62" Type="http://schemas.openxmlformats.org/officeDocument/2006/relationships/font" Target="fonts/QuattrocentoSans-bold.fntdata"/><Relationship Id="rId61" Type="http://schemas.openxmlformats.org/officeDocument/2006/relationships/font" Target="fonts/QuattrocentoSans-regular.fntdata"/><Relationship Id="rId20" Type="http://schemas.openxmlformats.org/officeDocument/2006/relationships/slide" Target="slides/slide14.xml"/><Relationship Id="rId64" Type="http://schemas.openxmlformats.org/officeDocument/2006/relationships/font" Target="fonts/QuattrocentoSans-boldItalic.fntdata"/><Relationship Id="rId63" Type="http://schemas.openxmlformats.org/officeDocument/2006/relationships/font" Target="fonts/QuattrocentoSans-italic.fntdata"/><Relationship Id="rId22" Type="http://schemas.openxmlformats.org/officeDocument/2006/relationships/slide" Target="slides/slide16.xml"/><Relationship Id="rId66" Type="http://schemas.openxmlformats.org/officeDocument/2006/relationships/font" Target="fonts/Spectral-bold.fntdata"/><Relationship Id="rId21" Type="http://schemas.openxmlformats.org/officeDocument/2006/relationships/slide" Target="slides/slide15.xml"/><Relationship Id="rId65" Type="http://schemas.openxmlformats.org/officeDocument/2006/relationships/font" Target="fonts/Spectral-regular.fntdata"/><Relationship Id="rId24" Type="http://schemas.openxmlformats.org/officeDocument/2006/relationships/slide" Target="slides/slide18.xml"/><Relationship Id="rId68" Type="http://schemas.openxmlformats.org/officeDocument/2006/relationships/font" Target="fonts/Spectral-boldItalic.fntdata"/><Relationship Id="rId23" Type="http://schemas.openxmlformats.org/officeDocument/2006/relationships/slide" Target="slides/slide17.xml"/><Relationship Id="rId67" Type="http://schemas.openxmlformats.org/officeDocument/2006/relationships/font" Target="fonts/Spectral-italic.fntdata"/><Relationship Id="rId60" Type="http://schemas.openxmlformats.org/officeDocument/2006/relationships/font" Target="fonts/Lora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Merriweather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oraMedium-italic.fntdata"/><Relationship Id="rId50" Type="http://schemas.openxmlformats.org/officeDocument/2006/relationships/font" Target="fonts/LoraMedium-bold.fntdata"/><Relationship Id="rId53" Type="http://schemas.openxmlformats.org/officeDocument/2006/relationships/font" Target="fonts/Roboto-regular.fntdata"/><Relationship Id="rId52" Type="http://schemas.openxmlformats.org/officeDocument/2006/relationships/font" Target="fonts/LoraMedium-boldItalic.fntdata"/><Relationship Id="rId11" Type="http://schemas.openxmlformats.org/officeDocument/2006/relationships/slide" Target="slides/slide5.xml"/><Relationship Id="rId55" Type="http://schemas.openxmlformats.org/officeDocument/2006/relationships/font" Target="fonts/Roboto-italic.fntdata"/><Relationship Id="rId10" Type="http://schemas.openxmlformats.org/officeDocument/2006/relationships/slide" Target="slides/slide4.xml"/><Relationship Id="rId54" Type="http://schemas.openxmlformats.org/officeDocument/2006/relationships/font" Target="fonts/Roboto-bold.fntdata"/><Relationship Id="rId13" Type="http://schemas.openxmlformats.org/officeDocument/2006/relationships/slide" Target="slides/slide7.xml"/><Relationship Id="rId57" Type="http://schemas.openxmlformats.org/officeDocument/2006/relationships/font" Target="fonts/Lora-regular.fntdata"/><Relationship Id="rId12" Type="http://schemas.openxmlformats.org/officeDocument/2006/relationships/slide" Target="slides/slide6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9.xml"/><Relationship Id="rId59" Type="http://schemas.openxmlformats.org/officeDocument/2006/relationships/font" Target="fonts/Lora-italic.fntdata"/><Relationship Id="rId14" Type="http://schemas.openxmlformats.org/officeDocument/2006/relationships/slide" Target="slides/slide8.xml"/><Relationship Id="rId58" Type="http://schemas.openxmlformats.org/officeDocument/2006/relationships/font" Target="fonts/Lora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eef8679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eeef8679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eef867a1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eef867a1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eef867a1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eef867a1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bd36654e3_13_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bd36654e3_1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eef867a1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eeef867a1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0248d0532_1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0248d0532_1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f2b84ae8c_8_27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f2b84ae8c_8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f2b84ae8c_8_28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ef2b84ae8c_8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eef867a1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eef867a1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-GB"/>
              <a:t>People who organise jungle safaris in wildlife sanctuaries and national parks will prefer our car as it low on noise with a solar hybrid technology which can either be charged or can be run on solar power minimizing the pollution.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-GB"/>
              <a:t>Adding to it, the chances  of spotting a big cat will be more as there will be no diesel engine to announce the approach of a safari vehicle.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-GB"/>
              <a:t>The cost efficient electric vehicle available in the market.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eeef867a1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eeef867a1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ef2b84ae8c_8_72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ef2b84ae8c_8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eef867a1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eeef867a1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f2b84ae8c_8_73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f2b84ae8c_8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eef867a1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eef867a1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eef867a1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eef867a1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f2b84ae8c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f2b84ae8c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Technical customer service, since new technology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ef2b84ae8c_8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ef2b84ae8c_8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eeef867a1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eeef867a1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Consider outsourcing product assembly and other operations to reduce your expenses.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2222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Assess your financing options, including bank loans, lines of credit and private investors .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ef2b84ae8c_8_81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ef2b84ae8c_8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eef867a1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eeef867a1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eef867a1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eef867a1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eef867a1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eef867a1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eef867a1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eef867a1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eef867a1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eef867a1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f2b84ae8c_8_75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f2b84ae8c_8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f2b84ae8c_8_78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f2b84ae8c_8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hyperlink" Target="http://www.esvc.in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152225"/>
            <a:ext cx="85206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29200" y="0"/>
            <a:ext cx="1021556" cy="79295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/>
        </p:nvSpPr>
        <p:spPr>
          <a:xfrm>
            <a:off x="76816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5825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0" y="4789500"/>
            <a:ext cx="9144000" cy="35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4"/>
              </a:rPr>
              <a:t>www.esvc.in</a:t>
            </a:r>
            <a:r>
              <a:rPr lang="en-GB" sz="1100"/>
              <a:t> </a:t>
            </a:r>
            <a:r>
              <a:rPr lang="en-GB" sz="1100">
                <a:solidFill>
                  <a:srgbClr val="FFFFFF"/>
                </a:solidFill>
              </a:rPr>
              <a:t>| electricsolarvehicle@gmail.com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2.png"/><Relationship Id="rId11" Type="http://schemas.openxmlformats.org/officeDocument/2006/relationships/image" Target="../media/image7.png"/><Relationship Id="rId10" Type="http://schemas.openxmlformats.org/officeDocument/2006/relationships/image" Target="../media/image18.png"/><Relationship Id="rId9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Relationship Id="rId4" Type="http://schemas.openxmlformats.org/officeDocument/2006/relationships/hyperlink" Target="https://auto.economictimes.indiatimes.com/tag/e-mobility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1004850" y="247650"/>
            <a:ext cx="7134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ESVC21-00011155</a:t>
            </a:r>
            <a:endParaRPr sz="2400">
              <a:solidFill>
                <a:schemeClr val="dk1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National Institute of Technology Jamshedpur</a:t>
            </a:r>
            <a:endParaRPr sz="2400">
              <a:solidFill>
                <a:schemeClr val="dk1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Team Revanta </a:t>
            </a:r>
            <a:r>
              <a:rPr b="1" lang="en-GB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b="1"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901650" y="2610675"/>
            <a:ext cx="734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5B0F00"/>
                </a:solidFill>
                <a:latin typeface="EB Garamond"/>
                <a:ea typeface="EB Garamond"/>
                <a:cs typeface="EB Garamond"/>
                <a:sym typeface="EB Garamond"/>
              </a:rPr>
              <a:t>B-Plan </a:t>
            </a:r>
            <a:endParaRPr b="1" sz="3000">
              <a:solidFill>
                <a:srgbClr val="5B0F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787400" y="3257175"/>
            <a:ext cx="7340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1C232"/>
                </a:solidFill>
                <a:latin typeface="EB Garamond"/>
                <a:ea typeface="EB Garamond"/>
                <a:cs typeface="EB Garamond"/>
                <a:sym typeface="EB Garamond"/>
              </a:rPr>
              <a:t>      </a:t>
            </a:r>
            <a:r>
              <a:rPr b="1" lang="en-GB" sz="2200">
                <a:solidFill>
                  <a:srgbClr val="5B0F00"/>
                </a:solidFill>
                <a:latin typeface="EB Garamond"/>
                <a:ea typeface="EB Garamond"/>
                <a:cs typeface="EB Garamond"/>
                <a:sym typeface="EB Garamond"/>
              </a:rPr>
              <a:t>Electric Solar Vehicle Championship</a:t>
            </a:r>
            <a:endParaRPr b="1" sz="2200">
              <a:solidFill>
                <a:srgbClr val="5B0F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5B0F00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b="1" sz="2200">
              <a:solidFill>
                <a:srgbClr val="5B0F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5B0F00"/>
                </a:solidFill>
                <a:latin typeface="EB Garamond"/>
                <a:ea typeface="EB Garamond"/>
                <a:cs typeface="EB Garamond"/>
                <a:sym typeface="EB Garamond"/>
              </a:rPr>
              <a:t>     STATIC ROUND </a:t>
            </a:r>
            <a:endParaRPr b="1" sz="2200">
              <a:solidFill>
                <a:srgbClr val="5B0F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/>
          <p:nvPr/>
        </p:nvSpPr>
        <p:spPr>
          <a:xfrm>
            <a:off x="1346479" y="213709"/>
            <a:ext cx="59640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900">
                <a:solidFill>
                  <a:srgbClr val="351C75"/>
                </a:solidFill>
                <a:latin typeface="Impact"/>
                <a:ea typeface="Impact"/>
                <a:cs typeface="Impact"/>
                <a:sym typeface="Impact"/>
              </a:rPr>
              <a:t>Operations</a:t>
            </a:r>
            <a:r>
              <a:rPr b="1" lang="en-GB" sz="7900">
                <a:solidFill>
                  <a:srgbClr val="351C75"/>
                </a:solidFill>
                <a:latin typeface="Impact"/>
                <a:ea typeface="Impact"/>
                <a:cs typeface="Impact"/>
                <a:sym typeface="Impact"/>
              </a:rPr>
              <a:t> Plan</a:t>
            </a:r>
            <a:endParaRPr b="1" sz="7900">
              <a:solidFill>
                <a:srgbClr val="351C7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89" name="Google Shape;289;p22"/>
          <p:cNvSpPr txBox="1"/>
          <p:nvPr/>
        </p:nvSpPr>
        <p:spPr>
          <a:xfrm flipH="1" rot="10800000">
            <a:off x="1346475" y="1019222"/>
            <a:ext cx="42816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2"/>
          <p:cNvSpPr txBox="1"/>
          <p:nvPr/>
        </p:nvSpPr>
        <p:spPr>
          <a:xfrm>
            <a:off x="2042500" y="-413349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3"/>
          <p:cNvSpPr txBox="1"/>
          <p:nvPr/>
        </p:nvSpPr>
        <p:spPr>
          <a:xfrm>
            <a:off x="1079500" y="365125"/>
            <a:ext cx="73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"/>
          <p:cNvSpPr txBox="1"/>
          <p:nvPr/>
        </p:nvSpPr>
        <p:spPr>
          <a:xfrm>
            <a:off x="818888" y="149750"/>
            <a:ext cx="734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latin typeface="Georgia"/>
                <a:ea typeface="Georgia"/>
                <a:cs typeface="Georgia"/>
                <a:sym typeface="Georgia"/>
              </a:rPr>
              <a:t>Cash Flow Forecasting</a:t>
            </a:r>
            <a:r>
              <a:rPr lang="en-GB" sz="28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99" name="Google Shape;299;p23"/>
          <p:cNvGraphicFramePr/>
          <p:nvPr/>
        </p:nvGraphicFramePr>
        <p:xfrm>
          <a:off x="372688" y="180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{1CCDA031-A4F8-4A43-9961-22104F43892B}</a:tableStyleId>
              </a:tblPr>
              <a:tblGrid>
                <a:gridCol w="1145375"/>
                <a:gridCol w="1145375"/>
                <a:gridCol w="1145375"/>
                <a:gridCol w="1145375"/>
                <a:gridCol w="1145375"/>
                <a:gridCol w="1145375"/>
                <a:gridCol w="1145375"/>
              </a:tblGrid>
              <a:tr h="353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MONTHS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JANUARY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FEBRUARY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MARCH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APRIL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MAY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JUNE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53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SALES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200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350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550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800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1100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PRICE PER UNIT(INR)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Rs </a:t>
                      </a:r>
                      <a:r>
                        <a:rPr lang="en-GB" sz="1000"/>
                        <a:t>179550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Rs </a:t>
                      </a:r>
                      <a:r>
                        <a:rPr lang="en-GB" sz="1000"/>
                        <a:t>179550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Rs </a:t>
                      </a:r>
                      <a:r>
                        <a:rPr lang="en-GB" sz="1000"/>
                        <a:t>179550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Rs </a:t>
                      </a:r>
                      <a:r>
                        <a:rPr lang="en-GB" sz="1000"/>
                        <a:t>179550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Rs </a:t>
                      </a:r>
                      <a:r>
                        <a:rPr lang="en-GB" sz="1000"/>
                        <a:t>179550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Rs </a:t>
                      </a:r>
                      <a:r>
                        <a:rPr lang="en-GB" sz="1000"/>
                        <a:t>179550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CASH INFLOW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3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CAR SALES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Rs 17955300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Rs 35910600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Rs 62843550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Rs 98754150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Rs 143642400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Rs 197508300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OTHERS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Rs </a:t>
                      </a:r>
                      <a:r>
                        <a:rPr lang="en-GB" sz="1000"/>
                        <a:t>10000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Rs </a:t>
                      </a:r>
                      <a:r>
                        <a:rPr lang="en-GB" sz="1000"/>
                        <a:t>15000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Rs </a:t>
                      </a:r>
                      <a:r>
                        <a:rPr lang="en-GB" sz="1000"/>
                        <a:t>18000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Rs </a:t>
                      </a:r>
                      <a:r>
                        <a:rPr lang="en-GB" sz="1000"/>
                        <a:t>20000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Rs </a:t>
                      </a:r>
                      <a:r>
                        <a:rPr lang="en-GB" sz="1000"/>
                        <a:t>25000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Rs </a:t>
                      </a:r>
                      <a:r>
                        <a:rPr lang="en-GB" sz="1000"/>
                        <a:t>26000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TOTAL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Rs 17965300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Rs 35925600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Rs 62861550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Rs 98774150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Rs 143667400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Rs 197534300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0" name="Google Shape;300;p23"/>
          <p:cNvSpPr txBox="1"/>
          <p:nvPr/>
        </p:nvSpPr>
        <p:spPr>
          <a:xfrm>
            <a:off x="372688" y="1324938"/>
            <a:ext cx="73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Units Sale and Cash Inflow forecast </a:t>
            </a:r>
            <a:r>
              <a:rPr lang="en-GB"/>
              <a:t> </a:t>
            </a:r>
            <a:endParaRPr/>
          </a:p>
        </p:txBody>
      </p:sp>
      <p:sp>
        <p:nvSpPr>
          <p:cNvPr id="301" name="Google Shape;301;p23"/>
          <p:cNvSpPr txBox="1"/>
          <p:nvPr/>
        </p:nvSpPr>
        <p:spPr>
          <a:xfrm>
            <a:off x="904200" y="812038"/>
            <a:ext cx="733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Georgia"/>
                <a:ea typeface="Georgia"/>
                <a:cs typeface="Georgia"/>
                <a:sym typeface="Georgia"/>
              </a:rPr>
              <a:t>To Project 6 Months Cash position of the company 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6" name="Google Shape;306;p24"/>
          <p:cNvGraphicFramePr/>
          <p:nvPr/>
        </p:nvGraphicFramePr>
        <p:xfrm>
          <a:off x="221775" y="122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{1CCDA031-A4F8-4A43-9961-22104F43892B}</a:tableStyleId>
              </a:tblPr>
              <a:tblGrid>
                <a:gridCol w="1571000"/>
                <a:gridCol w="836375"/>
                <a:gridCol w="1180750"/>
                <a:gridCol w="1180750"/>
                <a:gridCol w="1180750"/>
                <a:gridCol w="1180750"/>
                <a:gridCol w="1180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MONTHS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JANUARY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FEBRUARY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MARCH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APRIL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MAY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JUNE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CASH OUTFLOW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1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MACHINERY(RAW MATERIALS+AUTOPARTS)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Rs 15544000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Rs </a:t>
                      </a:r>
                      <a:r>
                        <a:rPr lang="en-GB" sz="1000"/>
                        <a:t>31088000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Rs </a:t>
                      </a:r>
                      <a:r>
                        <a:rPr lang="en-GB" sz="1000"/>
                        <a:t>54404000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Rs </a:t>
                      </a:r>
                      <a:r>
                        <a:rPr lang="en-GB" sz="1000"/>
                        <a:t>85492000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Rs </a:t>
                      </a:r>
                      <a:r>
                        <a:rPr lang="en-GB" sz="1000"/>
                        <a:t>124352000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Rs 170984000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TAX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Rs </a:t>
                      </a:r>
                      <a:r>
                        <a:rPr lang="en-GB" sz="1000"/>
                        <a:t>1398960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Rs 2797920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Rs </a:t>
                      </a:r>
                      <a:r>
                        <a:rPr lang="en-GB" sz="1000"/>
                        <a:t>4896360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Rs </a:t>
                      </a:r>
                      <a:r>
                        <a:rPr lang="en-GB" sz="1000"/>
                        <a:t>7694280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Rs </a:t>
                      </a:r>
                      <a:r>
                        <a:rPr lang="en-GB" sz="1000"/>
                        <a:t>11191680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Rs </a:t>
                      </a:r>
                      <a:r>
                        <a:rPr lang="en-GB" sz="1000"/>
                        <a:t>15388560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LABOUR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Rs </a:t>
                      </a:r>
                      <a:r>
                        <a:rPr lang="en-GB" sz="1000"/>
                        <a:t>932640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Rs </a:t>
                      </a:r>
                      <a:r>
                        <a:rPr lang="en-GB" sz="1000"/>
                        <a:t>1865280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Rs </a:t>
                      </a:r>
                      <a:r>
                        <a:rPr lang="en-GB" sz="1000"/>
                        <a:t>3264240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Rs </a:t>
                      </a:r>
                      <a:r>
                        <a:rPr lang="en-GB" sz="1000"/>
                        <a:t>5129520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Rs 7461120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Rs</a:t>
                      </a:r>
                      <a:r>
                        <a:rPr lang="en-GB" sz="1000"/>
                        <a:t> 10259040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RESEARCH AND DEVELOPMENT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Rs </a:t>
                      </a:r>
                      <a:r>
                        <a:rPr lang="en-GB" sz="1000"/>
                        <a:t>10000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Rs </a:t>
                      </a:r>
                      <a:r>
                        <a:rPr lang="en-GB" sz="1000"/>
                        <a:t>10000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Rs </a:t>
                      </a:r>
                      <a:r>
                        <a:rPr lang="en-GB" sz="1000"/>
                        <a:t>10000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Rs </a:t>
                      </a:r>
                      <a:r>
                        <a:rPr lang="en-GB" sz="1000"/>
                        <a:t>10000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Rs </a:t>
                      </a:r>
                      <a:r>
                        <a:rPr lang="en-GB" sz="1000"/>
                        <a:t>10000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Rs </a:t>
                      </a:r>
                      <a:r>
                        <a:rPr lang="en-GB" sz="1000"/>
                        <a:t>10000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ADVERTISEMENT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Rs </a:t>
                      </a:r>
                      <a:r>
                        <a:rPr lang="en-GB" sz="1000"/>
                        <a:t>5000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Rs </a:t>
                      </a:r>
                      <a:r>
                        <a:rPr lang="en-GB" sz="1000"/>
                        <a:t>5000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Rs </a:t>
                      </a:r>
                      <a:r>
                        <a:rPr lang="en-GB" sz="1000"/>
                        <a:t>5000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Rs </a:t>
                      </a:r>
                      <a:r>
                        <a:rPr lang="en-GB" sz="1000"/>
                        <a:t>5000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Rs </a:t>
                      </a:r>
                      <a:r>
                        <a:rPr lang="en-GB" sz="1000"/>
                        <a:t>5000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Rs </a:t>
                      </a:r>
                      <a:r>
                        <a:rPr lang="en-GB" sz="1000"/>
                        <a:t>5000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TOTAL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</a:rPr>
                        <a:t>Rs </a:t>
                      </a:r>
                      <a:r>
                        <a:rPr b="1" lang="en-GB" sz="1000"/>
                        <a:t>17890600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</a:rPr>
                        <a:t>Rs </a:t>
                      </a:r>
                      <a:r>
                        <a:rPr b="1" lang="en-GB" sz="1000"/>
                        <a:t>35766200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</a:rPr>
                        <a:t>Rs </a:t>
                      </a:r>
                      <a:r>
                        <a:rPr b="1" lang="en-GB" sz="1000"/>
                        <a:t>62579600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</a:rPr>
                        <a:t>Rs </a:t>
                      </a:r>
                      <a:r>
                        <a:rPr b="1" lang="en-GB" sz="1000"/>
                        <a:t>98330800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</a:rPr>
                        <a:t>Rs </a:t>
                      </a:r>
                      <a:r>
                        <a:rPr b="1" lang="en-GB" sz="1000"/>
                        <a:t>143019800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</a:rPr>
                        <a:t>Rs </a:t>
                      </a:r>
                      <a:r>
                        <a:rPr b="1" lang="en-GB" sz="1000"/>
                        <a:t>196646600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7" name="Google Shape;307;p24"/>
          <p:cNvSpPr txBox="1"/>
          <p:nvPr/>
        </p:nvSpPr>
        <p:spPr>
          <a:xfrm>
            <a:off x="221775" y="820950"/>
            <a:ext cx="733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Cash Outflow </a:t>
            </a:r>
            <a:r>
              <a:rPr lang="en-GB">
                <a:latin typeface="Georgia"/>
                <a:ea typeface="Georgia"/>
                <a:cs typeface="Georgia"/>
                <a:sym typeface="Georgia"/>
              </a:rPr>
              <a:t>Forecast</a:t>
            </a:r>
            <a:r>
              <a:rPr lang="en-GB"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2" name="Google Shape;312;p25"/>
          <p:cNvGraphicFramePr/>
          <p:nvPr/>
        </p:nvGraphicFramePr>
        <p:xfrm>
          <a:off x="239738" y="80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{1CCDA031-A4F8-4A43-9961-22104F43892B}</a:tableStyleId>
              </a:tblPr>
              <a:tblGrid>
                <a:gridCol w="1338400"/>
                <a:gridCol w="1167950"/>
                <a:gridCol w="1253175"/>
                <a:gridCol w="1253175"/>
                <a:gridCol w="1253175"/>
                <a:gridCol w="1253175"/>
                <a:gridCol w="1253175"/>
              </a:tblGrid>
              <a:tr h="366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MONTHS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JANUARY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FEBRUARY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MARCH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APRIL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MAY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JUNE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3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TOTAL CASH INFLOW(INR)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17965300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35925600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62861550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98774150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143667400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197534300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TOTAL CASH OUTFLOW(INR)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17890600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35766200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62579600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98330800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143019800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196646600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CASH SURPLUS(INR)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 </a:t>
                      </a:r>
                      <a:r>
                        <a:rPr b="1" lang="en-GB" sz="1000"/>
                        <a:t>74700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 </a:t>
                      </a:r>
                      <a:r>
                        <a:rPr b="1" lang="en-GB" sz="1000"/>
                        <a:t>159400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 </a:t>
                      </a:r>
                      <a:r>
                        <a:rPr b="1" lang="en-GB" sz="1000"/>
                        <a:t>281950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443350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 </a:t>
                      </a:r>
                      <a:r>
                        <a:rPr b="1" lang="en-GB" sz="1000"/>
                        <a:t>647600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887700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13" name="Google Shape;313;p25"/>
          <p:cNvPicPr preferRelativeResize="0"/>
          <p:nvPr/>
        </p:nvPicPr>
        <p:blipFill rotWithShape="1">
          <a:blip r:embed="rId3">
            <a:alphaModFix/>
          </a:blip>
          <a:srcRect b="0" l="0" r="5015" t="0"/>
          <a:stretch/>
        </p:blipFill>
        <p:spPr>
          <a:xfrm>
            <a:off x="0" y="2490950"/>
            <a:ext cx="4478801" cy="22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5"/>
          <p:cNvSpPr txBox="1"/>
          <p:nvPr/>
        </p:nvSpPr>
        <p:spPr>
          <a:xfrm>
            <a:off x="4478800" y="2541950"/>
            <a:ext cx="45966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GB" sz="1600">
                <a:latin typeface="Georgia"/>
                <a:ea typeface="Georgia"/>
                <a:cs typeface="Georgia"/>
                <a:sym typeface="Georgia"/>
              </a:rPr>
              <a:t>We have a strong, </a:t>
            </a:r>
            <a:r>
              <a:rPr b="1" lang="en-GB" sz="1600">
                <a:latin typeface="Georgia"/>
                <a:ea typeface="Georgia"/>
                <a:cs typeface="Georgia"/>
                <a:sym typeface="Georgia"/>
              </a:rPr>
              <a:t>positive cash Flow</a:t>
            </a:r>
            <a:r>
              <a:rPr lang="en-GB" sz="1600">
                <a:latin typeface="Georgia"/>
                <a:ea typeface="Georgia"/>
                <a:cs typeface="Georgia"/>
                <a:sym typeface="Georgia"/>
              </a:rPr>
              <a:t> forecast. 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GB" sz="1600">
                <a:latin typeface="Georgia"/>
                <a:ea typeface="Georgia"/>
                <a:cs typeface="Georgia"/>
                <a:sym typeface="Georgia"/>
              </a:rPr>
              <a:t>The cash surplus </a:t>
            </a:r>
            <a:r>
              <a:rPr lang="en-GB" sz="1600">
                <a:latin typeface="Georgia"/>
                <a:ea typeface="Georgia"/>
                <a:cs typeface="Georgia"/>
                <a:sym typeface="Georgia"/>
              </a:rPr>
              <a:t>graph</a:t>
            </a:r>
            <a:r>
              <a:rPr lang="en-GB" sz="1600">
                <a:latin typeface="Georgia"/>
                <a:ea typeface="Georgia"/>
                <a:cs typeface="Georgia"/>
                <a:sym typeface="Georgia"/>
              </a:rPr>
              <a:t> is rising with a positive slope suggesting a promising profitable company with “</a:t>
            </a:r>
            <a:r>
              <a:rPr b="1" lang="en-GB" sz="1600">
                <a:latin typeface="Georgia"/>
                <a:ea typeface="Georgia"/>
                <a:cs typeface="Georgia"/>
                <a:sym typeface="Georgia"/>
              </a:rPr>
              <a:t>high quality” Net Income.  </a:t>
            </a:r>
            <a:endParaRPr b="1"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GB" sz="1600">
                <a:latin typeface="Georgia"/>
                <a:ea typeface="Georgia"/>
                <a:cs typeface="Georgia"/>
                <a:sym typeface="Georgia"/>
              </a:rPr>
              <a:t>Expected</a:t>
            </a:r>
            <a:r>
              <a:rPr b="1" lang="en-GB" sz="1600">
                <a:latin typeface="Georgia"/>
                <a:ea typeface="Georgia"/>
                <a:cs typeface="Georgia"/>
                <a:sym typeface="Georgia"/>
              </a:rPr>
              <a:t> cash surplus </a:t>
            </a:r>
            <a:r>
              <a:rPr lang="en-GB" sz="1600">
                <a:latin typeface="Georgia"/>
                <a:ea typeface="Georgia"/>
                <a:cs typeface="Georgia"/>
                <a:sym typeface="Georgia"/>
              </a:rPr>
              <a:t>of more than </a:t>
            </a:r>
            <a:r>
              <a:rPr b="1" lang="en-GB" sz="1600">
                <a:latin typeface="Georgia"/>
                <a:ea typeface="Georgia"/>
                <a:cs typeface="Georgia"/>
                <a:sym typeface="Georgia"/>
              </a:rPr>
              <a:t>30 lakhs</a:t>
            </a:r>
            <a:r>
              <a:rPr lang="en-GB" sz="1600">
                <a:latin typeface="Georgia"/>
                <a:ea typeface="Georgia"/>
                <a:cs typeface="Georgia"/>
                <a:sym typeface="Georgia"/>
              </a:rPr>
              <a:t> at the end of first year.  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6"/>
          <p:cNvSpPr txBox="1"/>
          <p:nvPr/>
        </p:nvSpPr>
        <p:spPr>
          <a:xfrm>
            <a:off x="1004525" y="348000"/>
            <a:ext cx="6322500" cy="1785600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0000">
                <a:alpha val="6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rgbClr val="BF9000"/>
                </a:solidFill>
                <a:latin typeface="Impact"/>
                <a:ea typeface="Impact"/>
                <a:cs typeface="Impact"/>
                <a:sym typeface="Impact"/>
              </a:rPr>
              <a:t>Marketing And Sales Strategy </a:t>
            </a:r>
            <a:endParaRPr sz="5200">
              <a:solidFill>
                <a:srgbClr val="BF9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7"/>
          <p:cNvPicPr preferRelativeResize="0"/>
          <p:nvPr/>
        </p:nvPicPr>
        <p:blipFill rotWithShape="1">
          <a:blip r:embed="rId3">
            <a:alphaModFix/>
          </a:blip>
          <a:srcRect b="0" l="0" r="22970" t="0"/>
          <a:stretch/>
        </p:blipFill>
        <p:spPr>
          <a:xfrm>
            <a:off x="5506100" y="980200"/>
            <a:ext cx="3508050" cy="197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7"/>
          <p:cNvSpPr txBox="1"/>
          <p:nvPr>
            <p:ph type="title"/>
          </p:nvPr>
        </p:nvSpPr>
        <p:spPr>
          <a:xfrm>
            <a:off x="311700" y="160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520">
                <a:latin typeface="Spectral"/>
                <a:ea typeface="Spectral"/>
                <a:cs typeface="Spectral"/>
                <a:sym typeface="Spectral"/>
              </a:rPr>
              <a:t>Market Survey</a:t>
            </a:r>
            <a:r>
              <a:rPr b="1" lang="en-GB" sz="3220"/>
              <a:t> </a:t>
            </a:r>
            <a:endParaRPr b="1" sz="3220"/>
          </a:p>
        </p:txBody>
      </p:sp>
      <p:sp>
        <p:nvSpPr>
          <p:cNvPr id="327" name="Google Shape;327;p27"/>
          <p:cNvSpPr txBox="1"/>
          <p:nvPr/>
        </p:nvSpPr>
        <p:spPr>
          <a:xfrm>
            <a:off x="5839875" y="980200"/>
            <a:ext cx="180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Annual Family Income </a:t>
            </a:r>
            <a:endParaRPr b="1"/>
          </a:p>
        </p:txBody>
      </p:sp>
      <p:pic>
        <p:nvPicPr>
          <p:cNvPr id="328" name="Google Shape;328;p27"/>
          <p:cNvPicPr preferRelativeResize="0"/>
          <p:nvPr/>
        </p:nvPicPr>
        <p:blipFill rotWithShape="1">
          <a:blip r:embed="rId4">
            <a:alphaModFix/>
          </a:blip>
          <a:srcRect b="4831" l="11663" r="8118" t="8422"/>
          <a:stretch/>
        </p:blipFill>
        <p:spPr>
          <a:xfrm>
            <a:off x="2903413" y="2959500"/>
            <a:ext cx="2660225" cy="17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7"/>
          <p:cNvSpPr txBox="1"/>
          <p:nvPr/>
        </p:nvSpPr>
        <p:spPr>
          <a:xfrm>
            <a:off x="199875" y="3497550"/>
            <a:ext cx="276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/>
              <a:t>Educational Qualification</a:t>
            </a:r>
            <a:endParaRPr b="1" sz="1500"/>
          </a:p>
        </p:txBody>
      </p:sp>
      <p:pic>
        <p:nvPicPr>
          <p:cNvPr id="330" name="Google Shape;33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923865"/>
            <a:ext cx="2660200" cy="2035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5301" y="920088"/>
            <a:ext cx="2521166" cy="185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8"/>
          <p:cNvSpPr txBox="1"/>
          <p:nvPr>
            <p:ph type="title"/>
          </p:nvPr>
        </p:nvSpPr>
        <p:spPr>
          <a:xfrm>
            <a:off x="300" y="318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600">
                <a:latin typeface="Spectral"/>
                <a:ea typeface="Spectral"/>
                <a:cs typeface="Spectral"/>
                <a:sym typeface="Spectral"/>
              </a:rPr>
              <a:t>Insights from Market Research </a:t>
            </a:r>
            <a:endParaRPr b="1" sz="36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37" name="Google Shape;337;p28"/>
          <p:cNvSpPr txBox="1"/>
          <p:nvPr/>
        </p:nvSpPr>
        <p:spPr>
          <a:xfrm>
            <a:off x="1421375" y="1017725"/>
            <a:ext cx="5491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latin typeface="Spectral"/>
                <a:ea typeface="Spectral"/>
                <a:cs typeface="Spectral"/>
                <a:sym typeface="Spectral"/>
              </a:rPr>
              <a:t>This Research identified our major Target markets and Target customers. </a:t>
            </a:r>
            <a:endParaRPr b="1" i="1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latin typeface="Spectral"/>
                <a:ea typeface="Spectral"/>
                <a:cs typeface="Spectral"/>
                <a:sym typeface="Spectral"/>
              </a:rPr>
              <a:t>We divided our target customers into 4 segments : </a:t>
            </a:r>
            <a:endParaRPr b="1" i="1" sz="1800"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338" name="Google Shape;338;p28"/>
          <p:cNvGrpSpPr/>
          <p:nvPr/>
        </p:nvGrpSpPr>
        <p:grpSpPr>
          <a:xfrm>
            <a:off x="2336453" y="2125925"/>
            <a:ext cx="2141434" cy="674450"/>
            <a:chOff x="943723" y="3783775"/>
            <a:chExt cx="2379900" cy="674450"/>
          </a:xfrm>
        </p:grpSpPr>
        <p:sp>
          <p:nvSpPr>
            <p:cNvPr id="339" name="Google Shape;339;p28"/>
            <p:cNvSpPr/>
            <p:nvPr/>
          </p:nvSpPr>
          <p:spPr>
            <a:xfrm>
              <a:off x="943723" y="3783775"/>
              <a:ext cx="23799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1632122" y="3783788"/>
              <a:ext cx="674400" cy="674400"/>
            </a:xfrm>
            <a:prstGeom prst="rtTriangle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943723" y="3783788"/>
              <a:ext cx="687600" cy="674400"/>
            </a:xfrm>
            <a:prstGeom prst="rtTriangle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1210848" y="3783832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1704725" y="3783825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Technology- Oriented Segment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4" name="Google Shape;344;p28"/>
          <p:cNvGrpSpPr/>
          <p:nvPr/>
        </p:nvGrpSpPr>
        <p:grpSpPr>
          <a:xfrm>
            <a:off x="4614383" y="2125925"/>
            <a:ext cx="1946520" cy="674450"/>
            <a:chOff x="943723" y="4469050"/>
            <a:chExt cx="2379900" cy="674450"/>
          </a:xfrm>
        </p:grpSpPr>
        <p:sp>
          <p:nvSpPr>
            <p:cNvPr id="345" name="Google Shape;345;p28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Early</a:t>
              </a: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Adopters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0" name="Google Shape;350;p28"/>
          <p:cNvGrpSpPr/>
          <p:nvPr/>
        </p:nvGrpSpPr>
        <p:grpSpPr>
          <a:xfrm>
            <a:off x="136804" y="2125925"/>
            <a:ext cx="2063135" cy="674450"/>
            <a:chOff x="943723" y="3098500"/>
            <a:chExt cx="2379900" cy="674450"/>
          </a:xfrm>
        </p:grpSpPr>
        <p:sp>
          <p:nvSpPr>
            <p:cNvPr id="351" name="Google Shape;351;p28"/>
            <p:cNvSpPr/>
            <p:nvPr/>
          </p:nvSpPr>
          <p:spPr>
            <a:xfrm>
              <a:off x="943723" y="3098500"/>
              <a:ext cx="23799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1632122" y="3098513"/>
              <a:ext cx="674400" cy="674400"/>
            </a:xfrm>
            <a:prstGeom prst="rtTriangle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956954" y="3098500"/>
              <a:ext cx="674400" cy="674400"/>
            </a:xfrm>
            <a:prstGeom prst="rtTriangle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1210848" y="309855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1704725" y="309855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Active Environmental Segment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6" name="Google Shape;356;p28"/>
          <p:cNvGrpSpPr/>
          <p:nvPr/>
        </p:nvGrpSpPr>
        <p:grpSpPr>
          <a:xfrm>
            <a:off x="6697408" y="2125925"/>
            <a:ext cx="1946520" cy="674450"/>
            <a:chOff x="943723" y="4469050"/>
            <a:chExt cx="2379900" cy="674450"/>
          </a:xfrm>
        </p:grpSpPr>
        <p:sp>
          <p:nvSpPr>
            <p:cNvPr id="357" name="Google Shape;357;p28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Money Saving segment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62" name="Google Shape;362;p28"/>
          <p:cNvSpPr txBox="1"/>
          <p:nvPr/>
        </p:nvSpPr>
        <p:spPr>
          <a:xfrm>
            <a:off x="803550" y="3086100"/>
            <a:ext cx="734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Our Target Markets could be:</a:t>
            </a:r>
            <a:r>
              <a:rPr lang="en-GB"/>
              <a:t> </a:t>
            </a:r>
            <a:endParaRPr/>
          </a:p>
        </p:txBody>
      </p:sp>
      <p:grpSp>
        <p:nvGrpSpPr>
          <p:cNvPr id="363" name="Google Shape;363;p28"/>
          <p:cNvGrpSpPr/>
          <p:nvPr/>
        </p:nvGrpSpPr>
        <p:grpSpPr>
          <a:xfrm>
            <a:off x="294" y="3547977"/>
            <a:ext cx="2268759" cy="899379"/>
            <a:chOff x="943723" y="4469050"/>
            <a:chExt cx="2379900" cy="674450"/>
          </a:xfrm>
        </p:grpSpPr>
        <p:sp>
          <p:nvSpPr>
            <p:cNvPr id="364" name="Google Shape;364;p28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Recreational Spots like zoos, amusements parks etc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9" name="Google Shape;369;p28"/>
          <p:cNvGrpSpPr/>
          <p:nvPr/>
        </p:nvGrpSpPr>
        <p:grpSpPr>
          <a:xfrm>
            <a:off x="2269041" y="3547902"/>
            <a:ext cx="2141434" cy="899379"/>
            <a:chOff x="943723" y="4469050"/>
            <a:chExt cx="2379900" cy="674450"/>
          </a:xfrm>
        </p:grpSpPr>
        <p:sp>
          <p:nvSpPr>
            <p:cNvPr id="370" name="Google Shape;370;p28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Major Tourists destinations like Delhi, Mumbai etc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5" name="Google Shape;375;p28"/>
          <p:cNvGrpSpPr/>
          <p:nvPr/>
        </p:nvGrpSpPr>
        <p:grpSpPr>
          <a:xfrm>
            <a:off x="4410471" y="3547902"/>
            <a:ext cx="2502703" cy="899379"/>
            <a:chOff x="943723" y="4469050"/>
            <a:chExt cx="2379900" cy="674450"/>
          </a:xfrm>
        </p:grpSpPr>
        <p:sp>
          <p:nvSpPr>
            <p:cNvPr id="376" name="Google Shape;376;p28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Nature-based tourism spots  like National Park and Wildlife sanctuaries etc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1" name="Google Shape;381;p28"/>
          <p:cNvGrpSpPr/>
          <p:nvPr/>
        </p:nvGrpSpPr>
        <p:grpSpPr>
          <a:xfrm>
            <a:off x="6805506" y="3547977"/>
            <a:ext cx="2338490" cy="899379"/>
            <a:chOff x="943723" y="4469050"/>
            <a:chExt cx="2379900" cy="674450"/>
          </a:xfrm>
        </p:grpSpPr>
        <p:sp>
          <p:nvSpPr>
            <p:cNvPr id="382" name="Google Shape;382;p28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Collaborating with Cab service providers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9"/>
          <p:cNvSpPr txBox="1"/>
          <p:nvPr/>
        </p:nvSpPr>
        <p:spPr>
          <a:xfrm>
            <a:off x="904200" y="282750"/>
            <a:ext cx="7335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Georgia"/>
                <a:ea typeface="Georgia"/>
                <a:cs typeface="Georgia"/>
                <a:sym typeface="Georgia"/>
              </a:rPr>
              <a:t>Strategies to maximise our sales</a:t>
            </a:r>
            <a:r>
              <a:rPr lang="en-GB" sz="32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2" name="Google Shape;392;p29"/>
          <p:cNvSpPr txBox="1"/>
          <p:nvPr/>
        </p:nvSpPr>
        <p:spPr>
          <a:xfrm>
            <a:off x="311700" y="1503475"/>
            <a:ext cx="59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t/>
            </a:r>
            <a:endParaRPr/>
          </a:p>
        </p:txBody>
      </p:sp>
      <p:grpSp>
        <p:nvGrpSpPr>
          <p:cNvPr id="393" name="Google Shape;393;p29"/>
          <p:cNvGrpSpPr/>
          <p:nvPr/>
        </p:nvGrpSpPr>
        <p:grpSpPr>
          <a:xfrm>
            <a:off x="747700" y="959850"/>
            <a:ext cx="2486816" cy="3711155"/>
            <a:chOff x="1118234" y="283725"/>
            <a:chExt cx="2090816" cy="4076400"/>
          </a:xfrm>
        </p:grpSpPr>
        <p:sp>
          <p:nvSpPr>
            <p:cNvPr id="394" name="Google Shape;394;p29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1118234" y="341749"/>
              <a:ext cx="2048100" cy="20061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Major Tourists destinations and nature-based tourist destinations  </a:t>
              </a:r>
              <a:endParaRPr sz="20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98" name="Google Shape;398;p29"/>
            <p:cNvSpPr/>
            <p:nvPr/>
          </p:nvSpPr>
          <p:spPr>
            <a:xfrm rot="5400000">
              <a:off x="1885651" y="2255926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1126158" y="2503272"/>
              <a:ext cx="2030400" cy="17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Zero-Emission 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Environment Friendly 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Safer for Roads as reduces accidents : Perfect for highly populated tourist spots 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Low Noise 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Cheaper 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Low maintenance 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00" name="Google Shape;400;p29"/>
          <p:cNvSpPr txBox="1"/>
          <p:nvPr/>
        </p:nvSpPr>
        <p:spPr>
          <a:xfrm>
            <a:off x="3355175" y="822950"/>
            <a:ext cx="56340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02124"/>
                </a:solidFill>
                <a:highlight>
                  <a:srgbClr val="FFFFFF"/>
                </a:highlight>
              </a:rPr>
              <a:t>India boasts </a:t>
            </a:r>
            <a:r>
              <a:rPr b="1" lang="en-GB">
                <a:solidFill>
                  <a:srgbClr val="202124"/>
                </a:solidFill>
                <a:highlight>
                  <a:srgbClr val="FFFFFF"/>
                </a:highlight>
              </a:rPr>
              <a:t>104 </a:t>
            </a:r>
            <a:r>
              <a:rPr lang="en-GB">
                <a:solidFill>
                  <a:srgbClr val="202124"/>
                </a:solidFill>
                <a:highlight>
                  <a:srgbClr val="FFFFFF"/>
                </a:highlight>
              </a:rPr>
              <a:t>national parks, </a:t>
            </a:r>
            <a:r>
              <a:rPr b="1" lang="en-GB">
                <a:solidFill>
                  <a:srgbClr val="202124"/>
                </a:solidFill>
                <a:highlight>
                  <a:srgbClr val="FFFFFF"/>
                </a:highlight>
              </a:rPr>
              <a:t>551 </a:t>
            </a:r>
            <a:r>
              <a:rPr lang="en-GB">
                <a:solidFill>
                  <a:srgbClr val="202124"/>
                </a:solidFill>
                <a:highlight>
                  <a:srgbClr val="FFFFFF"/>
                </a:highlight>
              </a:rPr>
              <a:t>Wildlife </a:t>
            </a:r>
            <a:r>
              <a:rPr lang="en-GB">
                <a:solidFill>
                  <a:srgbClr val="202124"/>
                </a:solidFill>
                <a:highlight>
                  <a:srgbClr val="FFFFFF"/>
                </a:highlight>
              </a:rPr>
              <a:t>Sanctuary and 1000+ other famous Nature-based tourism spots like himalayas, coastal spots, biospheres and many others in India. India is a major tourism destination for various types of tourisms.    </a:t>
            </a:r>
            <a:r>
              <a:rPr lang="en-GB">
                <a:solidFill>
                  <a:srgbClr val="202124"/>
                </a:solidFill>
                <a:highlight>
                  <a:srgbClr val="FFFFFF"/>
                </a:highlight>
              </a:rPr>
              <a:t> 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02124"/>
                </a:solidFill>
                <a:highlight>
                  <a:srgbClr val="FFFFFF"/>
                </a:highlight>
              </a:rPr>
              <a:t>Be it jungle safari, site seeing or </a:t>
            </a:r>
            <a:r>
              <a:rPr lang="en-GB">
                <a:solidFill>
                  <a:srgbClr val="202124"/>
                </a:solidFill>
                <a:highlight>
                  <a:srgbClr val="FFFFFF"/>
                </a:highlight>
              </a:rPr>
              <a:t>commuting we plan to target 10% of the tourist agencies in all these places. 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02124"/>
                </a:solidFill>
                <a:highlight>
                  <a:srgbClr val="FFFFFF"/>
                </a:highlight>
              </a:rPr>
              <a:t>On an average, there are more than 10 agencies in each of these </a:t>
            </a:r>
            <a:r>
              <a:rPr b="1" lang="en-GB">
                <a:solidFill>
                  <a:srgbClr val="202124"/>
                </a:solidFill>
                <a:highlight>
                  <a:srgbClr val="FFFFFF"/>
                </a:highlight>
              </a:rPr>
              <a:t>tourism spots(=1000+)</a:t>
            </a:r>
            <a:r>
              <a:rPr lang="en-GB">
                <a:solidFill>
                  <a:srgbClr val="202124"/>
                </a:solidFill>
                <a:highlight>
                  <a:srgbClr val="FFFFFF"/>
                </a:highlight>
              </a:rPr>
              <a:t>. Targeting 10% of these customers agencies in our first year and selling at least 2 cars each. 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02124"/>
                </a:solidFill>
                <a:highlight>
                  <a:srgbClr val="FFFFFF"/>
                </a:highlight>
              </a:rPr>
              <a:t>= </a:t>
            </a:r>
            <a:r>
              <a:rPr b="1" lang="en-GB">
                <a:solidFill>
                  <a:srgbClr val="202124"/>
                </a:solidFill>
                <a:highlight>
                  <a:srgbClr val="FFFFFF"/>
                </a:highlight>
              </a:rPr>
              <a:t>10*1000*0.1*2 =2000</a:t>
            </a:r>
            <a:endParaRPr b="1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Char char="●"/>
            </a:pPr>
            <a:r>
              <a:rPr b="1" lang="en-GB">
                <a:solidFill>
                  <a:srgbClr val="202124"/>
                </a:solidFill>
                <a:highlight>
                  <a:srgbClr val="FFFFFF"/>
                </a:highlight>
              </a:rPr>
              <a:t>Total Sales made in first year from this market= 2000</a:t>
            </a:r>
            <a:endParaRPr b="1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Char char="●"/>
            </a:pPr>
            <a:r>
              <a:rPr b="1" lang="en-GB">
                <a:solidFill>
                  <a:srgbClr val="202124"/>
                </a:solidFill>
                <a:highlight>
                  <a:srgbClr val="FFFFFF"/>
                </a:highlight>
              </a:rPr>
              <a:t>Making them our permanent customers and slowly replacing all diesel and petrol cars/safaris with EVs</a:t>
            </a:r>
            <a:endParaRPr b="1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Char char="●"/>
            </a:pPr>
            <a:r>
              <a:rPr b="1" lang="en-GB">
                <a:solidFill>
                  <a:srgbClr val="202124"/>
                </a:solidFill>
                <a:highlight>
                  <a:srgbClr val="FFFFFF"/>
                </a:highlight>
              </a:rPr>
              <a:t>In the subsequent years targeting more such cities and agencies</a:t>
            </a:r>
            <a:endParaRPr b="1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0"/>
          <p:cNvSpPr txBox="1"/>
          <p:nvPr/>
        </p:nvSpPr>
        <p:spPr>
          <a:xfrm>
            <a:off x="395650" y="981225"/>
            <a:ext cx="680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2. </a:t>
            </a:r>
            <a:endParaRPr sz="2900"/>
          </a:p>
        </p:txBody>
      </p:sp>
      <p:grpSp>
        <p:nvGrpSpPr>
          <p:cNvPr id="406" name="Google Shape;406;p30"/>
          <p:cNvGrpSpPr/>
          <p:nvPr/>
        </p:nvGrpSpPr>
        <p:grpSpPr>
          <a:xfrm>
            <a:off x="870414" y="826943"/>
            <a:ext cx="2550707" cy="3857497"/>
            <a:chOff x="1118234" y="283725"/>
            <a:chExt cx="2088176" cy="4076400"/>
          </a:xfrm>
        </p:grpSpPr>
        <p:sp>
          <p:nvSpPr>
            <p:cNvPr id="407" name="Google Shape;407;p30"/>
            <p:cNvSpPr/>
            <p:nvPr/>
          </p:nvSpPr>
          <p:spPr>
            <a:xfrm>
              <a:off x="117601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1118234" y="341749"/>
              <a:ext cx="2048100" cy="21279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 rot="5400000">
              <a:off x="1947736" y="237464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1118305" y="2620915"/>
              <a:ext cx="2030400" cy="15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Cost-Efficient : saves money and resources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Low maintenance 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Self-charging 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Excellent after sales services 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Affordable : cheapest yet safest in the market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11" name="Google Shape;411;p30"/>
          <p:cNvSpPr/>
          <p:nvPr/>
        </p:nvSpPr>
        <p:spPr>
          <a:xfrm>
            <a:off x="1101639" y="902106"/>
            <a:ext cx="21588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rPr>
              <a:t>Targeting Moderate Income level customers in small towns and villages </a:t>
            </a:r>
            <a:r>
              <a:rPr b="1" lang="en-GB" sz="20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2000">
              <a:solidFill>
                <a:srgbClr val="1D7E74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412" name="Google Shape;412;p30"/>
          <p:cNvSpPr txBox="1"/>
          <p:nvPr/>
        </p:nvSpPr>
        <p:spPr>
          <a:xfrm>
            <a:off x="3640025" y="826950"/>
            <a:ext cx="52068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For low and middle income customers it is a </a:t>
            </a:r>
            <a:r>
              <a:rPr lang="en-GB"/>
              <a:t>privilege</a:t>
            </a:r>
            <a:r>
              <a:rPr lang="en-GB"/>
              <a:t> to own a car combined with increasing petrol and diesel prices, owning a car becomes a fortune. Revanta Pvt. Ltd. provides an excellent benefit to this customer segment.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There are more than </a:t>
            </a:r>
            <a:r>
              <a:rPr b="1" lang="en-GB"/>
              <a:t>8000 small towns</a:t>
            </a:r>
            <a:r>
              <a:rPr lang="en-GB"/>
              <a:t>, </a:t>
            </a:r>
            <a:r>
              <a:rPr b="1" lang="en-GB"/>
              <a:t>630,000 villages</a:t>
            </a:r>
            <a:r>
              <a:rPr lang="en-GB"/>
              <a:t> in India.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Targeting 0.1% of the small towns and villages in our first year and selling at least 5 cars per town/village we can sell: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= 8000*0.001*5+630,000*0.001*5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= 40+3150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= 3,190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Hence, we can sell 3,190 cars in our very first year in this target market. 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A similar estimation for the rest of the target markets shows Revanta Pvt. Ltd. has the potential to </a:t>
            </a:r>
            <a:r>
              <a:rPr b="1" i="1" lang="en-GB" sz="2000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sell </a:t>
            </a:r>
            <a:r>
              <a:rPr i="1" lang="en-GB" sz="2000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more than </a:t>
            </a:r>
            <a:r>
              <a:rPr b="1" i="1" lang="en-GB" sz="2000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10 </a:t>
            </a:r>
            <a:r>
              <a:rPr b="1" i="1" lang="en-GB" sz="2000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thousand Solar Electric cars</a:t>
            </a:r>
            <a:r>
              <a:rPr i="1" lang="en-GB" sz="2000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i="1" lang="en-GB" sz="2000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per year</a:t>
            </a:r>
            <a:r>
              <a:rPr i="1" lang="en-GB" sz="2000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 starting from the </a:t>
            </a:r>
            <a:r>
              <a:rPr b="1" i="1" lang="en-GB" sz="2000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very </a:t>
            </a:r>
            <a:r>
              <a:rPr b="1" i="1" lang="en-GB" sz="2000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first</a:t>
            </a:r>
            <a:r>
              <a:rPr b="1" i="1" lang="en-GB" sz="2000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 year</a:t>
            </a:r>
            <a:r>
              <a:rPr i="1" lang="en-GB" sz="2000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i="1" lang="en-GB" sz="2000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increasing</a:t>
            </a:r>
            <a:r>
              <a:rPr i="1" lang="en-GB" sz="2000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 there on. </a:t>
            </a:r>
            <a:endParaRPr i="1" sz="2000"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-GB" sz="2000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Revanta Pvt. Ltd. has a promising growth </a:t>
            </a:r>
            <a:r>
              <a:rPr b="1" i="1" lang="en-GB" sz="2000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potential</a:t>
            </a:r>
            <a:r>
              <a:rPr b="1" i="1" lang="en-GB" sz="2000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 and has full possibility to become a rewarding business opportunity.</a:t>
            </a:r>
            <a:r>
              <a:rPr b="1" lang="en-GB">
                <a:solidFill>
                  <a:srgbClr val="0B5394"/>
                </a:solidFill>
              </a:rPr>
              <a:t> </a:t>
            </a:r>
            <a:endParaRPr b="1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1023325" y="573400"/>
            <a:ext cx="4955100" cy="42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06387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b="1" lang="en-GB" sz="4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Business Model Canvas </a:t>
            </a:r>
            <a:endParaRPr b="1" sz="4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638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b="1" lang="en-GB" sz="4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Executive Summary </a:t>
            </a:r>
            <a:endParaRPr b="1" sz="4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638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b="1" lang="en-GB" sz="4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Business Description</a:t>
            </a:r>
            <a:endParaRPr b="1" sz="4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6387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●"/>
            </a:pPr>
            <a:r>
              <a:rPr b="1" lang="en-GB" sz="4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Our Vision and Mission </a:t>
            </a:r>
            <a:endParaRPr b="1" sz="4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6387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●"/>
            </a:pPr>
            <a:r>
              <a:rPr b="1" lang="en-GB" sz="4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Company Hierarchy</a:t>
            </a:r>
            <a:endParaRPr b="1" sz="4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6387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●"/>
            </a:pPr>
            <a:r>
              <a:rPr b="1" lang="en-GB" sz="4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Our Prototype’s U</a:t>
            </a:r>
            <a:r>
              <a:rPr b="1" lang="en-GB" sz="4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SP</a:t>
            </a:r>
            <a:endParaRPr b="1" sz="4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6387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●"/>
            </a:pPr>
            <a:r>
              <a:rPr b="1" lang="en-GB" sz="4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Basic Plant Layout</a:t>
            </a:r>
            <a:endParaRPr b="1" sz="4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638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b="1" lang="en-GB" sz="4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Operations Plan </a:t>
            </a:r>
            <a:endParaRPr b="1" sz="4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6387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●"/>
            </a:pPr>
            <a:r>
              <a:rPr b="1" lang="en-GB" sz="4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Cash Flow Forecasting</a:t>
            </a:r>
            <a:endParaRPr b="1" sz="4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4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endParaRPr b="1" sz="4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638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b="1" lang="en-GB" sz="4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Marketing and Sales Strateg</a:t>
            </a:r>
            <a:r>
              <a:rPr b="1" lang="en-GB" sz="4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</a:t>
            </a:r>
            <a:endParaRPr b="1" sz="4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638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b="1" lang="en-GB" sz="4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Competitive Analysis</a:t>
            </a:r>
            <a:endParaRPr b="1" sz="4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638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b="1" lang="en-GB" sz="4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Financial Plan </a:t>
            </a:r>
            <a:endParaRPr b="1" sz="4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638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●"/>
            </a:pPr>
            <a:r>
              <a:rPr b="1" lang="en-GB" sz="4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Break Even Analysis </a:t>
            </a:r>
            <a:endParaRPr b="1" sz="4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4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904200" y="269300"/>
            <a:ext cx="733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2"/>
          <p:cNvSpPr txBox="1"/>
          <p:nvPr/>
        </p:nvSpPr>
        <p:spPr>
          <a:xfrm>
            <a:off x="128950" y="174700"/>
            <a:ext cx="8466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073763"/>
                </a:solidFill>
                <a:highlight>
                  <a:schemeClr val="lt1"/>
                </a:highlight>
                <a:latin typeface="Impact"/>
                <a:ea typeface="Impact"/>
                <a:cs typeface="Impact"/>
                <a:sym typeface="Impact"/>
              </a:rPr>
              <a:t>COMPETITIVE  ANALYSIS</a:t>
            </a:r>
            <a:r>
              <a:rPr b="1" lang="en-GB" sz="4800">
                <a:solidFill>
                  <a:srgbClr val="1C4587"/>
                </a:solidFill>
                <a:highlight>
                  <a:schemeClr val="lt1"/>
                </a:highlight>
                <a:latin typeface="Impact"/>
                <a:ea typeface="Impact"/>
                <a:cs typeface="Impact"/>
                <a:sym typeface="Impact"/>
              </a:rPr>
              <a:t> </a:t>
            </a:r>
            <a:endParaRPr b="1" sz="4800">
              <a:solidFill>
                <a:srgbClr val="1C4587"/>
              </a:solidFill>
              <a:highlight>
                <a:schemeClr val="lt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3"/>
          <p:cNvSpPr/>
          <p:nvPr/>
        </p:nvSpPr>
        <p:spPr>
          <a:xfrm>
            <a:off x="6947675" y="1329400"/>
            <a:ext cx="2082900" cy="25005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3"/>
          <p:cNvSpPr/>
          <p:nvPr/>
        </p:nvSpPr>
        <p:spPr>
          <a:xfrm>
            <a:off x="2389750" y="1345225"/>
            <a:ext cx="2082900" cy="26112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3"/>
          <p:cNvSpPr txBox="1"/>
          <p:nvPr>
            <p:ph type="title"/>
          </p:nvPr>
        </p:nvSpPr>
        <p:spPr>
          <a:xfrm>
            <a:off x="775475" y="61900"/>
            <a:ext cx="69792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Georgia"/>
                <a:ea typeface="Georgia"/>
                <a:cs typeface="Georgia"/>
                <a:sym typeface="Georgia"/>
              </a:rPr>
              <a:t>Analysing the leading EV </a:t>
            </a:r>
            <a:r>
              <a:rPr b="1" lang="en-GB">
                <a:latin typeface="Georgia"/>
                <a:ea typeface="Georgia"/>
                <a:cs typeface="Georgia"/>
                <a:sym typeface="Georgia"/>
              </a:rPr>
              <a:t>manufacturers</a:t>
            </a:r>
            <a:r>
              <a:rPr b="1" lang="en-GB">
                <a:latin typeface="Georgia"/>
                <a:ea typeface="Georgia"/>
                <a:cs typeface="Georgia"/>
                <a:sym typeface="Georgia"/>
              </a:rPr>
              <a:t> in India 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3"/>
          <p:cNvSpPr txBox="1"/>
          <p:nvPr>
            <p:ph idx="1" type="body"/>
          </p:nvPr>
        </p:nvSpPr>
        <p:spPr>
          <a:xfrm>
            <a:off x="0" y="791300"/>
            <a:ext cx="9144000" cy="4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</a:t>
            </a:r>
            <a:r>
              <a:rPr lang="en-GB" sz="1400" u="sng">
                <a:solidFill>
                  <a:schemeClr val="dk1"/>
                </a:solidFill>
              </a:rPr>
              <a:t>MAHINDRA ELECTRICS</a:t>
            </a:r>
            <a:r>
              <a:rPr lang="en-GB" sz="1400"/>
              <a:t>                                                              </a:t>
            </a:r>
            <a:r>
              <a:rPr lang="en-GB" sz="1400" u="sng">
                <a:solidFill>
                  <a:schemeClr val="dk1"/>
                </a:solidFill>
              </a:rPr>
              <a:t>TATA MOTORS</a:t>
            </a:r>
            <a:endParaRPr sz="14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431" name="Google Shape;431;p33"/>
          <p:cNvGrpSpPr/>
          <p:nvPr/>
        </p:nvGrpSpPr>
        <p:grpSpPr>
          <a:xfrm>
            <a:off x="47" y="1227877"/>
            <a:ext cx="2253449" cy="3483405"/>
            <a:chOff x="2721204" y="1146343"/>
            <a:chExt cx="1850730" cy="2399700"/>
          </a:xfrm>
        </p:grpSpPr>
        <p:sp>
          <p:nvSpPr>
            <p:cNvPr id="432" name="Google Shape;432;p33"/>
            <p:cNvSpPr/>
            <p:nvPr/>
          </p:nvSpPr>
          <p:spPr>
            <a:xfrm rot="-5400000">
              <a:off x="2458134" y="1432243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 flipH="1">
              <a:off x="2832600" y="1686400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3"/>
            <p:cNvSpPr txBox="1"/>
            <p:nvPr/>
          </p:nvSpPr>
          <p:spPr>
            <a:xfrm>
              <a:off x="2721204" y="1686332"/>
              <a:ext cx="1827900" cy="17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FFFFFF"/>
                  </a:solidFill>
                </a:rPr>
                <a:t>               </a:t>
              </a:r>
              <a:r>
                <a:rPr lang="en-GB" sz="800">
                  <a:solidFill>
                    <a:schemeClr val="lt1"/>
                  </a:solidFill>
                </a:rPr>
                <a:t> </a:t>
              </a:r>
              <a:r>
                <a:rPr lang="en-GB" sz="1100">
                  <a:solidFill>
                    <a:schemeClr val="lt1"/>
                  </a:solidFill>
                </a:rPr>
                <a:t>STRENGTH:</a:t>
              </a:r>
              <a:endParaRPr sz="11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AutoNum type="arabicPeriod"/>
              </a:pPr>
              <a:r>
                <a:rPr lang="en-GB" sz="1100">
                  <a:solidFill>
                    <a:schemeClr val="lt1"/>
                  </a:solidFill>
                </a:rPr>
                <a:t>Scalability advantage for Mahindra, as they make products from three-wheelers to buses. .</a:t>
              </a:r>
              <a:endParaRPr sz="1100">
                <a:solidFill>
                  <a:schemeClr val="lt1"/>
                </a:solidFill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AutoNum type="arabicPeriod"/>
              </a:pPr>
              <a:r>
                <a:rPr lang="en-GB" sz="1100">
                  <a:solidFill>
                    <a:schemeClr val="lt1"/>
                  </a:solidFill>
                </a:rPr>
                <a:t>Amazon and Flipkart collaborated with  Mahindra Electric. </a:t>
              </a:r>
              <a:endParaRPr sz="1100">
                <a:solidFill>
                  <a:schemeClr val="lt1"/>
                </a:solidFill>
              </a:endParaRPr>
            </a:p>
          </p:txBody>
        </p:sp>
      </p:grpSp>
      <p:grpSp>
        <p:nvGrpSpPr>
          <p:cNvPr id="435" name="Google Shape;435;p33"/>
          <p:cNvGrpSpPr/>
          <p:nvPr/>
        </p:nvGrpSpPr>
        <p:grpSpPr>
          <a:xfrm>
            <a:off x="4650278" y="1266177"/>
            <a:ext cx="2148934" cy="3483405"/>
            <a:chOff x="2726246" y="1146343"/>
            <a:chExt cx="1845688" cy="2399700"/>
          </a:xfrm>
        </p:grpSpPr>
        <p:sp>
          <p:nvSpPr>
            <p:cNvPr id="436" name="Google Shape;436;p33"/>
            <p:cNvSpPr/>
            <p:nvPr/>
          </p:nvSpPr>
          <p:spPr>
            <a:xfrm rot="-5400000">
              <a:off x="2458134" y="1432243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 flipH="1">
              <a:off x="2832600" y="1686400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3"/>
            <p:cNvSpPr txBox="1"/>
            <p:nvPr/>
          </p:nvSpPr>
          <p:spPr>
            <a:xfrm>
              <a:off x="2726246" y="1686400"/>
              <a:ext cx="1755900" cy="17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               STRENGTH: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AutoNum type="arabicPeriod"/>
              </a:pPr>
              <a:r>
                <a:rPr lang="en-GB" sz="1000">
                  <a:solidFill>
                    <a:schemeClr val="lt1"/>
                  </a:solidFill>
                  <a:latin typeface="Mangal"/>
                  <a:ea typeface="Mangal"/>
                  <a:cs typeface="Mangal"/>
                  <a:sym typeface="Mangal"/>
                </a:rPr>
                <a:t> </a:t>
              </a:r>
              <a:r>
                <a:rPr lang="en-GB" sz="1000">
                  <a:solidFill>
                    <a:schemeClr val="lt1"/>
                  </a:solidFill>
                </a:rPr>
                <a:t>A decent performance of its cars and assurances such as an 8 year (or 1.6 lakh km) warranty on battery and motor. </a:t>
              </a:r>
              <a:endParaRPr sz="1000">
                <a:solidFill>
                  <a:schemeClr val="lt1"/>
                </a:solidFill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AutoNum type="arabicPeriod"/>
              </a:pPr>
              <a:r>
                <a:rPr lang="en-GB" sz="1000">
                  <a:solidFill>
                    <a:schemeClr val="lt1"/>
                  </a:solidFill>
                </a:rPr>
                <a:t>Partnered with TATA Power to provide fast charging stations in key cities and offering free home charging facility with every Nexon EV sold.</a:t>
              </a:r>
              <a:endParaRPr sz="10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9" name="Google Shape;439;p33"/>
          <p:cNvGrpSpPr/>
          <p:nvPr/>
        </p:nvGrpSpPr>
        <p:grpSpPr>
          <a:xfrm>
            <a:off x="6784400" y="1227828"/>
            <a:ext cx="2359936" cy="3483405"/>
            <a:chOff x="4549053" y="1597469"/>
            <a:chExt cx="1850930" cy="2399700"/>
          </a:xfrm>
        </p:grpSpPr>
        <p:sp>
          <p:nvSpPr>
            <p:cNvPr id="440" name="Google Shape;440;p33"/>
            <p:cNvSpPr/>
            <p:nvPr/>
          </p:nvSpPr>
          <p:spPr>
            <a:xfrm rot="5400000">
              <a:off x="4286184" y="1883369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 flipH="1" rot="10800000">
              <a:off x="4567477" y="1601948"/>
              <a:ext cx="1822200" cy="1940700"/>
            </a:xfrm>
            <a:prstGeom prst="snip1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3"/>
            <p:cNvSpPr txBox="1"/>
            <p:nvPr/>
          </p:nvSpPr>
          <p:spPr>
            <a:xfrm>
              <a:off x="4549053" y="1623851"/>
              <a:ext cx="1767300" cy="183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 WEAKNESS:</a:t>
              </a:r>
              <a:endParaRPr b="1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AutoNum type="arabicPeriod"/>
              </a:pPr>
              <a:r>
                <a:rPr lang="en-GB" sz="1000">
                  <a:solidFill>
                    <a:schemeClr val="lt1"/>
                  </a:solidFill>
                </a:rPr>
                <a:t>The Delhi government’s decision to delist Nexon EV and the rising number of issues in the electric vehicles available in India have raised questions about their efficacy and viability</a:t>
              </a:r>
              <a:endParaRPr sz="1000">
                <a:solidFill>
                  <a:schemeClr val="lt1"/>
                </a:solidFill>
              </a:endParaRPr>
            </a:p>
            <a:p>
              <a:pPr indent="0" lvl="0" marL="45720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000">
                <a:solidFill>
                  <a:schemeClr val="lt1"/>
                </a:solidFill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AutoNum type="arabicPeriod"/>
              </a:pPr>
              <a:r>
                <a:rPr lang="en-GB" sz="1000">
                  <a:solidFill>
                    <a:schemeClr val="lt1"/>
                  </a:solidFill>
                </a:rPr>
                <a:t>Senior government officials have refused to use electric cars made by Tata Motors Ltd citing poor performance and low mileage.​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3" name="Google Shape;443;p33"/>
          <p:cNvGrpSpPr/>
          <p:nvPr/>
        </p:nvGrpSpPr>
        <p:grpSpPr>
          <a:xfrm>
            <a:off x="2200225" y="1266250"/>
            <a:ext cx="2343347" cy="3483466"/>
            <a:chOff x="4500465" y="1594956"/>
            <a:chExt cx="1899600" cy="2209620"/>
          </a:xfrm>
        </p:grpSpPr>
        <p:sp>
          <p:nvSpPr>
            <p:cNvPr id="444" name="Google Shape;444;p33"/>
            <p:cNvSpPr/>
            <p:nvPr/>
          </p:nvSpPr>
          <p:spPr>
            <a:xfrm rot="5400000">
              <a:off x="4382492" y="1787076"/>
              <a:ext cx="22071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45" name="Google Shape;445;p33"/>
            <p:cNvSpPr txBox="1"/>
            <p:nvPr/>
          </p:nvSpPr>
          <p:spPr>
            <a:xfrm>
              <a:off x="4500465" y="1594956"/>
              <a:ext cx="1899600" cy="13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WEAKNESS:</a:t>
              </a:r>
              <a:endParaRPr b="1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AutoNum type="arabicPeriod"/>
              </a:pPr>
              <a:r>
                <a:rPr b="1" lang="en-GB" sz="900">
                  <a:solidFill>
                    <a:schemeClr val="lt1"/>
                  </a:solidFill>
                </a:rPr>
                <a:t> </a:t>
              </a:r>
              <a:r>
                <a:rPr lang="en-GB" sz="1000">
                  <a:solidFill>
                    <a:schemeClr val="lt1"/>
                  </a:solidFill>
                </a:rPr>
                <a:t>Experts say by launching an electric variant in the personal space of the existing not-so successful models has not worked for Mahindra.</a:t>
              </a:r>
              <a:endParaRPr sz="1000">
                <a:solidFill>
                  <a:schemeClr val="lt1"/>
                </a:solidFill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AutoNum type="arabicPeriod"/>
              </a:pPr>
              <a:r>
                <a:rPr b="1" lang="en-GB" sz="1000">
                  <a:solidFill>
                    <a:schemeClr val="lt1"/>
                  </a:solidFill>
                </a:rPr>
                <a:t> </a:t>
              </a:r>
              <a:r>
                <a:rPr lang="en-GB" sz="1000">
                  <a:solidFill>
                    <a:schemeClr val="lt1"/>
                  </a:solidFill>
                </a:rPr>
                <a:t>EV adoption was throttled because of 5 major barriers -- unavailability of options, range anxiety, unavailability of charging infra, unavailability of financing from banks and economic viability.​ </a:t>
              </a:r>
              <a:r>
                <a:rPr lang="en-GB" sz="900">
                  <a:solidFill>
                    <a:schemeClr val="lt1"/>
                  </a:solidFill>
                </a:rPr>
                <a:t> </a:t>
              </a:r>
              <a:endParaRPr b="1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4"/>
          <p:cNvSpPr txBox="1"/>
          <p:nvPr>
            <p:ph type="title"/>
          </p:nvPr>
        </p:nvSpPr>
        <p:spPr>
          <a:xfrm>
            <a:off x="403825" y="42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4"/>
          <p:cNvSpPr txBox="1"/>
          <p:nvPr>
            <p:ph idx="1" type="body"/>
          </p:nvPr>
        </p:nvSpPr>
        <p:spPr>
          <a:xfrm>
            <a:off x="311700" y="1106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52" name="Google Shape;452;p34"/>
          <p:cNvGraphicFramePr/>
          <p:nvPr/>
        </p:nvGraphicFramePr>
        <p:xfrm>
          <a:off x="311700" y="882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{1CCDA031-A4F8-4A43-9961-22104F43892B}</a:tableStyleId>
              </a:tblPr>
              <a:tblGrid>
                <a:gridCol w="1403075"/>
                <a:gridCol w="2243075"/>
                <a:gridCol w="2519450"/>
                <a:gridCol w="2355000"/>
              </a:tblGrid>
              <a:tr h="42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B02C2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400"/>
                        <a:t>Revanta Lankensperger</a:t>
                      </a:r>
                      <a:endParaRPr b="1"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400"/>
                        <a:t>Mahindra </a:t>
                      </a:r>
                      <a:r>
                        <a:rPr b="1" lang="en-GB"/>
                        <a:t>E Verito</a:t>
                      </a:r>
                      <a:endParaRPr b="1"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921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-GB" sz="1400"/>
                        <a:t>T</a:t>
                      </a:r>
                      <a:r>
                        <a:rPr b="1" lang="en-GB" sz="1400">
                          <a:solidFill>
                            <a:srgbClr val="272A41"/>
                          </a:solidFill>
                        </a:rPr>
                        <a:t>ata Tigor EV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62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400">
                          <a:solidFill>
                            <a:schemeClr val="dk1"/>
                          </a:solidFill>
                        </a:rPr>
                        <a:t>Body style</a:t>
                      </a:r>
                      <a:endParaRPr b="1"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 Rear wheel drive</a:t>
                      </a:r>
                      <a:r>
                        <a:rPr lang="en-GB"/>
                        <a:t>,</a:t>
                      </a:r>
                      <a:r>
                        <a:rPr lang="en-GB" sz="1400"/>
                        <a:t> with four wheel</a:t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Front wheel drive, with four wheel</a:t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Front wheel drive, with four wheel</a:t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39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400">
                          <a:solidFill>
                            <a:schemeClr val="dk1"/>
                          </a:solidFill>
                        </a:rPr>
                        <a:t>Battery</a:t>
                      </a:r>
                      <a:endParaRPr b="1"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80Ah 51.8V LI-ion battery</a:t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288Ah Li-</a:t>
                      </a:r>
                      <a:r>
                        <a:rPr lang="en-GB"/>
                        <a:t>I</a:t>
                      </a:r>
                      <a:r>
                        <a:rPr lang="en-GB" sz="1400"/>
                        <a:t>on battery</a:t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26kWh Li-</a:t>
                      </a:r>
                      <a:r>
                        <a:rPr lang="en-GB"/>
                        <a:t>I</a:t>
                      </a:r>
                      <a:r>
                        <a:rPr lang="en-GB" sz="1400"/>
                        <a:t>on battery</a:t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502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400">
                          <a:solidFill>
                            <a:schemeClr val="dk1"/>
                          </a:solidFill>
                        </a:rPr>
                        <a:t>Motor</a:t>
                      </a:r>
                      <a:endParaRPr b="1"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BLDC Motor</a:t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3 Phase AC induction Motor</a:t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Permanent Magnet Synchronous Motor</a:t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31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400">
                          <a:solidFill>
                            <a:schemeClr val="dk1"/>
                          </a:solidFill>
                        </a:rPr>
                        <a:t>Top speed</a:t>
                      </a:r>
                      <a:endParaRPr b="1"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45 Kmph</a:t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80 Kmph</a:t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120 Kmph</a:t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4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400">
                          <a:solidFill>
                            <a:schemeClr val="dk1"/>
                          </a:solidFill>
                        </a:rPr>
                        <a:t>Charging time</a:t>
                      </a:r>
                      <a:endParaRPr b="1"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5.33 Hour</a:t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11.5</a:t>
                      </a:r>
                      <a:r>
                        <a:rPr lang="en-GB"/>
                        <a:t> Hour</a:t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8 Hours</a:t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3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400">
                          <a:solidFill>
                            <a:schemeClr val="dk1"/>
                          </a:solidFill>
                        </a:rPr>
                        <a:t>Weight</a:t>
                      </a:r>
                      <a:endParaRPr b="1"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262 Kg</a:t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1265 Kg</a:t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1235 Kg</a:t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7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400"/>
                        <a:t>Price</a:t>
                      </a:r>
                      <a:endParaRPr b="1"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Rs. </a:t>
                      </a:r>
                      <a:r>
                        <a:rPr lang="en-GB"/>
                        <a:t>1,73,690</a:t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Rs. 10,15,000</a:t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Rs. 11,99,000</a:t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sp>
        <p:nvSpPr>
          <p:cNvPr id="453" name="Google Shape;453;p34"/>
          <p:cNvSpPr txBox="1"/>
          <p:nvPr/>
        </p:nvSpPr>
        <p:spPr>
          <a:xfrm>
            <a:off x="807125" y="174100"/>
            <a:ext cx="734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Georgia"/>
                <a:ea typeface="Georgia"/>
                <a:cs typeface="Georgia"/>
                <a:sym typeface="Georgia"/>
              </a:rPr>
              <a:t>A c</a:t>
            </a:r>
            <a:r>
              <a:rPr b="1" lang="en-GB" sz="2400">
                <a:latin typeface="Georgia"/>
                <a:ea typeface="Georgia"/>
                <a:cs typeface="Georgia"/>
                <a:sym typeface="Georgia"/>
              </a:rPr>
              <a:t>omparison of  our Vehicle</a:t>
            </a:r>
            <a:r>
              <a:rPr b="1" lang="en-GB" sz="2000">
                <a:latin typeface="Georgia"/>
                <a:ea typeface="Georgia"/>
                <a:cs typeface="Georgia"/>
                <a:sym typeface="Georgia"/>
              </a:rPr>
              <a:t> </a:t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4425"/>
            <a:ext cx="9144000" cy="4012449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5"/>
          <p:cNvSpPr txBox="1"/>
          <p:nvPr/>
        </p:nvSpPr>
        <p:spPr>
          <a:xfrm>
            <a:off x="904200" y="128625"/>
            <a:ext cx="7335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Georgia"/>
                <a:ea typeface="Georgia"/>
                <a:cs typeface="Georgia"/>
                <a:sym typeface="Georgia"/>
              </a:rPr>
              <a:t>SWOT ANALYSIS of </a:t>
            </a:r>
            <a:endParaRPr b="1" sz="25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Georgia"/>
                <a:ea typeface="Georgia"/>
                <a:cs typeface="Georgia"/>
                <a:sym typeface="Georgia"/>
              </a:rPr>
              <a:t>Revanta’s </a:t>
            </a:r>
            <a:r>
              <a:rPr b="1" lang="en-GB" sz="2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Lankensperger</a:t>
            </a:r>
            <a:endParaRPr b="1" sz="25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6"/>
          <p:cNvSpPr txBox="1"/>
          <p:nvPr>
            <p:ph idx="1" type="body"/>
          </p:nvPr>
        </p:nvSpPr>
        <p:spPr>
          <a:xfrm>
            <a:off x="2437593" y="682173"/>
            <a:ext cx="3806400" cy="28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600">
                <a:solidFill>
                  <a:srgbClr val="990000"/>
                </a:solidFill>
                <a:highlight>
                  <a:srgbClr val="C9DAF8"/>
                </a:highlight>
                <a:latin typeface="Impact"/>
                <a:ea typeface="Impact"/>
                <a:cs typeface="Impact"/>
                <a:sym typeface="Impact"/>
              </a:rPr>
              <a:t>FINANCIAL PLANNING</a:t>
            </a:r>
            <a:endParaRPr b="1" sz="6600">
              <a:solidFill>
                <a:srgbClr val="990000"/>
              </a:solidFill>
              <a:highlight>
                <a:srgbClr val="C9DAF8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6600">
              <a:solidFill>
                <a:srgbClr val="990000"/>
              </a:solidFill>
              <a:highlight>
                <a:srgbClr val="C9DAF8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7"/>
          <p:cNvSpPr txBox="1"/>
          <p:nvPr>
            <p:ph idx="1" type="body"/>
          </p:nvPr>
        </p:nvSpPr>
        <p:spPr>
          <a:xfrm>
            <a:off x="253225" y="873125"/>
            <a:ext cx="6124800" cy="3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4850">
                <a:solidFill>
                  <a:schemeClr val="dk1"/>
                </a:solidFill>
              </a:rPr>
              <a:t>Total Fixed Cost per month</a:t>
            </a:r>
            <a:r>
              <a:rPr lang="en-GB" sz="4850">
                <a:solidFill>
                  <a:schemeClr val="dk1"/>
                </a:solidFill>
              </a:rPr>
              <a:t> : Rs 3,75,000</a:t>
            </a:r>
            <a:endParaRPr sz="4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850">
                <a:solidFill>
                  <a:schemeClr val="dk1"/>
                </a:solidFill>
              </a:rPr>
              <a:t>( initial plant set-up cost+R&amp;D+Advertisements)</a:t>
            </a:r>
            <a:endParaRPr sz="4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4850">
                <a:solidFill>
                  <a:schemeClr val="dk1"/>
                </a:solidFill>
              </a:rPr>
              <a:t>Variable</a:t>
            </a:r>
            <a:r>
              <a:rPr b="1" lang="en-GB" sz="4850">
                <a:solidFill>
                  <a:schemeClr val="dk1"/>
                </a:solidFill>
              </a:rPr>
              <a:t> Cost per unit</a:t>
            </a:r>
            <a:r>
              <a:rPr lang="en-GB" sz="4850">
                <a:solidFill>
                  <a:schemeClr val="dk1"/>
                </a:solidFill>
              </a:rPr>
              <a:t> : 1,63,212</a:t>
            </a:r>
            <a:endParaRPr sz="4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850">
                <a:solidFill>
                  <a:schemeClr val="dk1"/>
                </a:solidFill>
              </a:rPr>
              <a:t>( raw materials+auto parts+sales tax+labour)</a:t>
            </a:r>
            <a:endParaRPr sz="4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4850">
                <a:solidFill>
                  <a:schemeClr val="dk1"/>
                </a:solidFill>
              </a:rPr>
              <a:t>Price per unit</a:t>
            </a:r>
            <a:r>
              <a:rPr lang="en-GB" sz="4850">
                <a:solidFill>
                  <a:schemeClr val="dk1"/>
                </a:solidFill>
              </a:rPr>
              <a:t> : C</a:t>
            </a:r>
            <a:r>
              <a:rPr lang="en-GB" sz="4850">
                <a:solidFill>
                  <a:schemeClr val="dk1"/>
                </a:solidFill>
              </a:rPr>
              <a:t>ost + 3% Profit Margin</a:t>
            </a:r>
            <a:r>
              <a:rPr lang="en-GB" sz="4850">
                <a:solidFill>
                  <a:schemeClr val="dk1"/>
                </a:solidFill>
              </a:rPr>
              <a:t> = 179550</a:t>
            </a:r>
            <a:endParaRPr sz="4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4850">
                <a:solidFill>
                  <a:schemeClr val="dk1"/>
                </a:solidFill>
              </a:rPr>
              <a:t>BEP= Total Fixed Cost/ ( price per unit-variable cost per unit) </a:t>
            </a:r>
            <a:endParaRPr b="1" sz="4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850">
                <a:solidFill>
                  <a:schemeClr val="dk1"/>
                </a:solidFill>
              </a:rPr>
              <a:t>      = 375000/( 179</a:t>
            </a:r>
            <a:r>
              <a:rPr lang="en-GB" sz="4850">
                <a:solidFill>
                  <a:schemeClr val="dk1"/>
                </a:solidFill>
              </a:rPr>
              <a:t>550-</a:t>
            </a:r>
            <a:r>
              <a:rPr lang="en-GB" sz="4850">
                <a:solidFill>
                  <a:schemeClr val="dk1"/>
                </a:solidFill>
              </a:rPr>
              <a:t>1</a:t>
            </a:r>
            <a:r>
              <a:rPr lang="en-GB" sz="4850">
                <a:solidFill>
                  <a:schemeClr val="dk1"/>
                </a:solidFill>
              </a:rPr>
              <a:t>63212</a:t>
            </a:r>
            <a:r>
              <a:rPr lang="en-GB" sz="4850">
                <a:solidFill>
                  <a:schemeClr val="dk1"/>
                </a:solidFill>
              </a:rPr>
              <a:t>)</a:t>
            </a:r>
            <a:endParaRPr sz="4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850">
                <a:solidFill>
                  <a:schemeClr val="dk1"/>
                </a:solidFill>
              </a:rPr>
              <a:t>     = 23</a:t>
            </a:r>
            <a:endParaRPr sz="4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7"/>
          <p:cNvSpPr txBox="1"/>
          <p:nvPr/>
        </p:nvSpPr>
        <p:spPr>
          <a:xfrm>
            <a:off x="2205425" y="163300"/>
            <a:ext cx="425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Garamond"/>
                <a:ea typeface="Garamond"/>
                <a:cs typeface="Garamond"/>
                <a:sym typeface="Garamond"/>
              </a:rPr>
              <a:t>Break Even Analysis </a:t>
            </a:r>
            <a:endParaRPr b="1" sz="300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472" name="Google Shape;4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900" y="1564475"/>
            <a:ext cx="3905100" cy="300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8"/>
          <p:cNvSpPr txBox="1"/>
          <p:nvPr/>
        </p:nvSpPr>
        <p:spPr>
          <a:xfrm>
            <a:off x="673225" y="1615750"/>
            <a:ext cx="733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THANK YOU 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6" name="Google Shape;76;p15"/>
          <p:cNvGraphicFramePr/>
          <p:nvPr/>
        </p:nvGraphicFramePr>
        <p:xfrm>
          <a:off x="123870" y="36577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{1CCDA031-A4F8-4A43-9961-22104F43892B}</a:tableStyleId>
              </a:tblPr>
              <a:tblGrid>
                <a:gridCol w="4441750"/>
                <a:gridCol w="4441750"/>
              </a:tblGrid>
              <a:tr h="1130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Cost Structure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b="1" lang="en-GB" sz="1100"/>
                        <a:t>Raw Materials            </a:t>
                      </a:r>
                      <a:endParaRPr b="1"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b="1" lang="en-GB" sz="1100"/>
                        <a:t>Plant-Set up </a:t>
                      </a:r>
                      <a:endParaRPr b="1"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b="1" lang="en-GB" sz="1100"/>
                        <a:t>Equipments</a:t>
                      </a:r>
                      <a:r>
                        <a:rPr b="1" lang="en-GB" sz="1100"/>
                        <a:t> </a:t>
                      </a:r>
                      <a:endParaRPr b="1"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b="1" lang="en-GB" sz="1100"/>
                        <a:t>Labour 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Revenue Streams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b="1" lang="en-GB" sz="1100"/>
                        <a:t>Sales of Solar- Electric Vehicles </a:t>
                      </a:r>
                      <a:endParaRPr b="1"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b="1" lang="en-GB" sz="1100"/>
                        <a:t>Promotions or Advertisements 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7" name="Google Shape;77;p15"/>
          <p:cNvGraphicFramePr/>
          <p:nvPr/>
        </p:nvGraphicFramePr>
        <p:xfrm>
          <a:off x="123873" y="11524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{1CCDA031-A4F8-4A43-9961-22104F43892B}</a:tableStyleId>
              </a:tblPr>
              <a:tblGrid>
                <a:gridCol w="1784450"/>
              </a:tblGrid>
              <a:tr h="250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Key Partners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Buyer-Supplier</a:t>
                      </a:r>
                      <a:r>
                        <a:rPr b="1" lang="en-GB" sz="1100"/>
                        <a:t>:</a:t>
                      </a:r>
                      <a:endParaRPr b="1" sz="11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b="1" lang="en-GB" sz="1000"/>
                        <a:t>Auto parts dealers </a:t>
                      </a:r>
                      <a:endParaRPr b="1"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b="1" lang="en-GB" sz="1000"/>
                        <a:t>Electrical and electronics dealers </a:t>
                      </a:r>
                      <a:endParaRPr b="1"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b="1" lang="en-GB" sz="1000"/>
                        <a:t>Raw material dealers</a:t>
                      </a:r>
                      <a:endParaRPr b="1" sz="10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Strategic Alliance:</a:t>
                      </a:r>
                      <a:endParaRPr b="1"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b="1" lang="en-GB" sz="1000"/>
                        <a:t>Cab Service Providers </a:t>
                      </a:r>
                      <a:endParaRPr b="1"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b="1" lang="en-GB" sz="1000"/>
                        <a:t>Tourism Agencies </a:t>
                      </a:r>
                      <a:endParaRPr b="1"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8" name="Google Shape;78;p15"/>
          <p:cNvGraphicFramePr/>
          <p:nvPr/>
        </p:nvGraphicFramePr>
        <p:xfrm>
          <a:off x="1903918" y="115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{1CCDA031-A4F8-4A43-9961-22104F43892B}</a:tableStyleId>
              </a:tblPr>
              <a:tblGrid>
                <a:gridCol w="1784450"/>
              </a:tblGrid>
              <a:tr h="99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Key </a:t>
                      </a:r>
                      <a:r>
                        <a:rPr b="1" lang="en-GB" sz="1100"/>
                        <a:t>Activities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b="1" lang="en-GB" sz="1000"/>
                        <a:t>Manufacturing solar </a:t>
                      </a:r>
                      <a:r>
                        <a:rPr b="1" lang="en-GB" sz="1000"/>
                        <a:t>panels</a:t>
                      </a:r>
                      <a:r>
                        <a:rPr b="1" lang="en-GB" sz="1000"/>
                        <a:t> </a:t>
                      </a:r>
                      <a:endParaRPr b="1"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b="1" lang="en-GB" sz="1000"/>
                        <a:t>Manufacturing Electric Vehicles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140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Key </a:t>
                      </a:r>
                      <a:r>
                        <a:rPr b="1" lang="en-GB" sz="1100"/>
                        <a:t>Resources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b="1" lang="en-GB" sz="1000"/>
                        <a:t>Production Plant </a:t>
                      </a:r>
                      <a:endParaRPr b="1"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b="1" lang="en-GB" sz="1000"/>
                        <a:t>Engineers &amp; Technical staff</a:t>
                      </a:r>
                      <a:endParaRPr b="1"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b="1" lang="en-GB" sz="1000"/>
                        <a:t>Partnerships</a:t>
                      </a:r>
                      <a:endParaRPr b="1" sz="10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9" name="Google Shape;79;p15"/>
          <p:cNvGraphicFramePr/>
          <p:nvPr/>
        </p:nvGraphicFramePr>
        <p:xfrm>
          <a:off x="3688373" y="11525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{1CCDA031-A4F8-4A43-9961-22104F43892B}</a:tableStyleId>
              </a:tblPr>
              <a:tblGrid>
                <a:gridCol w="1480950"/>
              </a:tblGrid>
              <a:tr h="250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Value Propositions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b="1" lang="en-GB" sz="1000"/>
                        <a:t>Extremely safe </a:t>
                      </a:r>
                      <a:endParaRPr b="1"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b="1" lang="en-GB" sz="1000"/>
                        <a:t>Very comfortable </a:t>
                      </a:r>
                      <a:endParaRPr b="1"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b="1" lang="en-GB" sz="1000"/>
                        <a:t>Cost efficient </a:t>
                      </a:r>
                      <a:endParaRPr b="1"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b="1" lang="en-GB" sz="1000"/>
                        <a:t>Affordable </a:t>
                      </a:r>
                      <a:endParaRPr b="1"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b="1" lang="en-GB" sz="1000"/>
                        <a:t>Eco-friendly </a:t>
                      </a:r>
                      <a:endParaRPr b="1"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b="1" lang="en-GB" sz="1000"/>
                        <a:t>Self Charging </a:t>
                      </a:r>
                      <a:endParaRPr b="1"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b="1" lang="en-GB" sz="1000"/>
                        <a:t>Make in India by India </a:t>
                      </a:r>
                      <a:endParaRPr b="1"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b="1" lang="en-GB" sz="1000"/>
                        <a:t>Low Maintenance 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0" name="Google Shape;80;p15"/>
          <p:cNvGraphicFramePr/>
          <p:nvPr/>
        </p:nvGraphicFramePr>
        <p:xfrm>
          <a:off x="5169326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{1CCDA031-A4F8-4A43-9961-22104F43892B}</a:tableStyleId>
              </a:tblPr>
              <a:tblGrid>
                <a:gridCol w="1736000"/>
              </a:tblGrid>
              <a:tr h="109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Customer </a:t>
                      </a:r>
                      <a:r>
                        <a:rPr b="1" lang="en-GB" sz="1100"/>
                        <a:t>Relationships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b="1" lang="en-GB" sz="1000"/>
                        <a:t>Finest after-sales services</a:t>
                      </a:r>
                      <a:endParaRPr b="1"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/>
                </a:tc>
              </a:tr>
              <a:tr h="127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Channels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b="1" lang="en-GB" sz="1000"/>
                        <a:t>One Level Channel</a:t>
                      </a:r>
                      <a:endParaRPr b="1" sz="10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Manufacturer-&gt;Retailer-&gt;Consumer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1" name="Google Shape;81;p15"/>
          <p:cNvGraphicFramePr/>
          <p:nvPr/>
        </p:nvGraphicFramePr>
        <p:xfrm>
          <a:off x="6949373" y="11524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{1CCDA031-A4F8-4A43-9961-22104F43892B}</a:tableStyleId>
              </a:tblPr>
              <a:tblGrid>
                <a:gridCol w="2058000"/>
              </a:tblGrid>
              <a:tr h="250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Customer Segments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b="1" lang="en-GB" sz="1000"/>
                        <a:t>Environmental Lovers</a:t>
                      </a:r>
                      <a:endParaRPr b="1"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b="1" lang="en-GB" sz="1000"/>
                        <a:t>Technology Oriented</a:t>
                      </a:r>
                      <a:endParaRPr b="1"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b="1" lang="en-GB" sz="1000"/>
                        <a:t>Early Adopters </a:t>
                      </a:r>
                      <a:endParaRPr b="1"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b="1" lang="en-GB" sz="1000"/>
                        <a:t>All income levels </a:t>
                      </a:r>
                      <a:endParaRPr b="1" sz="10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Market Segment:</a:t>
                      </a:r>
                      <a:endParaRPr b="1"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b="1" lang="en-GB" sz="1000"/>
                        <a:t>Recreational Spots </a:t>
                      </a:r>
                      <a:endParaRPr b="1"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b="1" lang="en-GB" sz="1000"/>
                        <a:t>Tourist </a:t>
                      </a:r>
                      <a:r>
                        <a:rPr b="1" lang="en-GB" sz="1000"/>
                        <a:t>destinations</a:t>
                      </a:r>
                      <a:r>
                        <a:rPr b="1" lang="en-GB" sz="1000"/>
                        <a:t> </a:t>
                      </a:r>
                      <a:endParaRPr b="1"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b="1" lang="en-GB" sz="1000"/>
                        <a:t>Cab Service Providers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12146" y="1170734"/>
            <a:ext cx="222975" cy="3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9575" y="3688738"/>
            <a:ext cx="167231" cy="199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1728" y="1199775"/>
            <a:ext cx="253388" cy="25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5577" y="1207878"/>
            <a:ext cx="283750" cy="178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86388" y="1200975"/>
            <a:ext cx="283750" cy="241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72125" y="1213438"/>
            <a:ext cx="167231" cy="16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64091" y="2385925"/>
            <a:ext cx="403159" cy="2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72461" y="2415441"/>
            <a:ext cx="302362" cy="29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65425" y="3719021"/>
            <a:ext cx="266212" cy="15379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1270000" y="558275"/>
            <a:ext cx="614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Comprehensive business model</a:t>
            </a:r>
            <a:r>
              <a:rPr lang="en-GB"/>
              <a:t> to </a:t>
            </a:r>
            <a:r>
              <a:rPr lang="en-GB"/>
              <a:t>demonstrate</a:t>
            </a:r>
            <a:r>
              <a:rPr lang="en-GB"/>
              <a:t> our </a:t>
            </a:r>
            <a:r>
              <a:rPr lang="en-GB"/>
              <a:t>prototype</a:t>
            </a:r>
            <a:r>
              <a:rPr lang="en-GB"/>
              <a:t> and show that it is </a:t>
            </a:r>
            <a:r>
              <a:rPr b="1" lang="en-GB"/>
              <a:t>a rewarding business opportunity</a:t>
            </a:r>
            <a:r>
              <a:rPr lang="en-GB"/>
              <a:t>. </a:t>
            </a:r>
            <a:endParaRPr/>
          </a:p>
        </p:txBody>
      </p:sp>
      <p:sp>
        <p:nvSpPr>
          <p:cNvPr id="92" name="Google Shape;92;p15"/>
          <p:cNvSpPr txBox="1"/>
          <p:nvPr/>
        </p:nvSpPr>
        <p:spPr>
          <a:xfrm>
            <a:off x="901650" y="127000"/>
            <a:ext cx="734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Quattrocento Sans"/>
                <a:ea typeface="Quattrocento Sans"/>
                <a:cs typeface="Quattrocento Sans"/>
                <a:sym typeface="Quattrocento Sans"/>
              </a:rPr>
              <a:t>Business Model Canvas for Revanta 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1997375" y="431624"/>
            <a:ext cx="55398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2635575" y="4013200"/>
            <a:ext cx="1660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/>
              <a:t>Advertisement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/>
              <a:t>Research &amp; Development </a:t>
            </a:r>
            <a:endParaRPr b="1"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/>
        </p:nvSpPr>
        <p:spPr>
          <a:xfrm>
            <a:off x="190500" y="3746500"/>
            <a:ext cx="4540200" cy="762300"/>
          </a:xfrm>
          <a:prstGeom prst="rect">
            <a:avLst/>
          </a:prstGeom>
          <a:noFill/>
          <a:ln cap="flat" cmpd="sng" w="19050">
            <a:solidFill>
              <a:srgbClr val="8020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174625" y="1857375"/>
            <a:ext cx="4540200" cy="1006200"/>
          </a:xfrm>
          <a:prstGeom prst="rect">
            <a:avLst/>
          </a:prstGeom>
          <a:noFill/>
          <a:ln cap="flat" cmpd="sng" w="19050">
            <a:solidFill>
              <a:srgbClr val="8020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750" y="155400"/>
            <a:ext cx="4604399" cy="15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/>
        </p:nvSpPr>
        <p:spPr>
          <a:xfrm>
            <a:off x="189900" y="3677550"/>
            <a:ext cx="460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ora"/>
                <a:ea typeface="Lora"/>
                <a:cs typeface="Lora"/>
                <a:sym typeface="Lora"/>
              </a:rPr>
              <a:t>Hence, we expect a </a:t>
            </a:r>
            <a:r>
              <a:rPr b="1" lang="en-GB">
                <a:latin typeface="Lora"/>
                <a:ea typeface="Lora"/>
                <a:cs typeface="Lora"/>
                <a:sym typeface="Lora"/>
              </a:rPr>
              <a:t>positive cash flow</a:t>
            </a:r>
            <a:r>
              <a:rPr lang="en-GB">
                <a:latin typeface="Lora"/>
                <a:ea typeface="Lora"/>
                <a:cs typeface="Lora"/>
                <a:sym typeface="Lora"/>
              </a:rPr>
              <a:t> increase at a significant rate with expected </a:t>
            </a:r>
            <a:r>
              <a:rPr b="1" lang="en-GB">
                <a:latin typeface="Lora"/>
                <a:ea typeface="Lora"/>
                <a:cs typeface="Lora"/>
                <a:sym typeface="Lora"/>
              </a:rPr>
              <a:t>profit</a:t>
            </a:r>
            <a:r>
              <a:rPr lang="en-GB">
                <a:latin typeface="Lora"/>
                <a:ea typeface="Lora"/>
                <a:cs typeface="Lora"/>
                <a:sym typeface="Lora"/>
              </a:rPr>
              <a:t> of more than </a:t>
            </a:r>
            <a:r>
              <a:rPr b="1" lang="en-GB">
                <a:latin typeface="Lora"/>
                <a:ea typeface="Lora"/>
                <a:cs typeface="Lora"/>
                <a:sym typeface="Lora"/>
              </a:rPr>
              <a:t>30</a:t>
            </a:r>
            <a:r>
              <a:rPr b="1" lang="en-GB">
                <a:latin typeface="Lora"/>
                <a:ea typeface="Lora"/>
                <a:cs typeface="Lora"/>
                <a:sym typeface="Lora"/>
              </a:rPr>
              <a:t> lakhs</a:t>
            </a:r>
            <a:r>
              <a:rPr lang="en-GB">
                <a:latin typeface="Lora"/>
                <a:ea typeface="Lora"/>
                <a:cs typeface="Lora"/>
                <a:sym typeface="Lora"/>
              </a:rPr>
              <a:t> in our very </a:t>
            </a:r>
            <a:r>
              <a:rPr lang="en-GB">
                <a:latin typeface="Lora"/>
                <a:ea typeface="Lora"/>
                <a:cs typeface="Lora"/>
                <a:sym typeface="Lora"/>
              </a:rPr>
              <a:t>first</a:t>
            </a:r>
            <a:r>
              <a:rPr lang="en-GB">
                <a:latin typeface="Lora"/>
                <a:ea typeface="Lora"/>
                <a:cs typeface="Lora"/>
                <a:sym typeface="Lora"/>
              </a:rPr>
              <a:t> year. 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189900" y="1778000"/>
            <a:ext cx="46044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Revanta Pvt. Ltd.</a:t>
            </a:r>
            <a:r>
              <a:rPr lang="en-GB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will be a Jamshedpur-based </a:t>
            </a:r>
            <a:r>
              <a:rPr b="1" lang="en-GB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solar electric vehicle</a:t>
            </a:r>
            <a:r>
              <a:rPr lang="en-GB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manufacturing company. Our vision is to tap into the potential of electric four-wheeler market of India. 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WE PASSIONATELY OWN OUR VISION AND WORK DEVOTEDLY TO DRIVE IT TO REALITY. 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174625" y="2984225"/>
            <a:ext cx="4540200" cy="572700"/>
          </a:xfrm>
          <a:prstGeom prst="rect">
            <a:avLst/>
          </a:prstGeom>
          <a:noFill/>
          <a:ln cap="flat" cmpd="sng" w="19050">
            <a:solidFill>
              <a:srgbClr val="8020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4730750" y="1857375"/>
            <a:ext cx="4222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★"/>
            </a:pPr>
            <a:r>
              <a:rPr lang="en-GB" sz="1200">
                <a:solidFill>
                  <a:schemeClr val="dk1"/>
                </a:solidFill>
              </a:rPr>
              <a:t>The Indian Electric Vehicle Market was valued at USD 5 billion in 2020, and it is expected to reach </a:t>
            </a:r>
            <a:r>
              <a:rPr b="1" lang="en-GB" sz="1200">
                <a:solidFill>
                  <a:schemeClr val="dk1"/>
                </a:solidFill>
              </a:rPr>
              <a:t>USD 47 billion by 2026</a:t>
            </a:r>
            <a:r>
              <a:rPr lang="en-GB" sz="1200">
                <a:solidFill>
                  <a:schemeClr val="dk1"/>
                </a:solidFill>
              </a:rPr>
              <a:t>, registering a </a:t>
            </a:r>
            <a:r>
              <a:rPr b="1" lang="en-GB" sz="1200">
                <a:solidFill>
                  <a:schemeClr val="dk1"/>
                </a:solidFill>
              </a:rPr>
              <a:t>CAGR</a:t>
            </a:r>
            <a:r>
              <a:rPr lang="en-GB" sz="1200">
                <a:solidFill>
                  <a:schemeClr val="dk1"/>
                </a:solidFill>
              </a:rPr>
              <a:t> of </a:t>
            </a:r>
            <a:r>
              <a:rPr b="1" lang="en-GB" sz="1200">
                <a:solidFill>
                  <a:schemeClr val="dk1"/>
                </a:solidFill>
              </a:rPr>
              <a:t>above 44%</a:t>
            </a:r>
            <a:r>
              <a:rPr lang="en-GB" sz="1200">
                <a:solidFill>
                  <a:schemeClr val="dk1"/>
                </a:solidFill>
              </a:rPr>
              <a:t> during the forecast period </a:t>
            </a:r>
            <a:r>
              <a:rPr b="1" lang="en-GB" sz="1200">
                <a:solidFill>
                  <a:schemeClr val="dk1"/>
                </a:solidFill>
              </a:rPr>
              <a:t>(2021-2026</a:t>
            </a:r>
            <a:r>
              <a:rPr lang="en-GB" sz="1200">
                <a:solidFill>
                  <a:schemeClr val="dk1"/>
                </a:solidFill>
              </a:rPr>
              <a:t>). Source:Economic Times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★"/>
            </a:pPr>
            <a:r>
              <a:rPr i="1" lang="en-GB" sz="1200">
                <a:solidFill>
                  <a:schemeClr val="dk1"/>
                </a:solidFill>
              </a:rPr>
              <a:t>However, </a:t>
            </a:r>
            <a:r>
              <a:rPr b="1" i="1" lang="en-GB" sz="1200">
                <a:solidFill>
                  <a:schemeClr val="dk1"/>
                </a:solidFill>
              </a:rPr>
              <a:t>India’s share</a:t>
            </a:r>
            <a:r>
              <a:rPr i="1" lang="en-GB" sz="1200">
                <a:solidFill>
                  <a:schemeClr val="dk1"/>
                </a:solidFill>
              </a:rPr>
              <a:t> of investment in </a:t>
            </a:r>
            <a:r>
              <a:rPr i="1" lang="en-GB" sz="12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e-mobility</a:t>
            </a:r>
            <a:r>
              <a:rPr i="1" lang="en-GB" sz="1200">
                <a:solidFill>
                  <a:schemeClr val="dk1"/>
                </a:solidFill>
              </a:rPr>
              <a:t> is  largely </a:t>
            </a:r>
            <a:r>
              <a:rPr b="1" i="1" lang="en-GB" sz="1200">
                <a:solidFill>
                  <a:schemeClr val="dk1"/>
                </a:solidFill>
              </a:rPr>
              <a:t>confined to the two-wheeler segment</a:t>
            </a:r>
            <a:r>
              <a:rPr i="1" lang="en-GB" sz="1200">
                <a:solidFill>
                  <a:schemeClr val="dk1"/>
                </a:solidFill>
              </a:rPr>
              <a:t>. </a:t>
            </a:r>
            <a:endParaRPr i="1"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★"/>
            </a:pPr>
            <a:r>
              <a:rPr lang="en-GB" sz="1200">
                <a:solidFill>
                  <a:schemeClr val="dk1"/>
                </a:solidFill>
              </a:rPr>
              <a:t>Hence, we</a:t>
            </a:r>
            <a:r>
              <a:rPr i="1" lang="en-GB" sz="1200">
                <a:solidFill>
                  <a:schemeClr val="dk1"/>
                </a:solidFill>
              </a:rPr>
              <a:t> </a:t>
            </a:r>
            <a:r>
              <a:rPr lang="en-GB" sz="1200">
                <a:solidFill>
                  <a:schemeClr val="dk1"/>
                </a:solidFill>
              </a:rPr>
              <a:t>plan to leverage the four-wheeler market, with our highly efficient, </a:t>
            </a:r>
            <a:r>
              <a:rPr lang="en-GB" sz="1200">
                <a:solidFill>
                  <a:schemeClr val="dk1"/>
                </a:solidFill>
              </a:rPr>
              <a:t>supremely</a:t>
            </a:r>
            <a:r>
              <a:rPr lang="en-GB" sz="1200">
                <a:solidFill>
                  <a:schemeClr val="dk1"/>
                </a:solidFill>
              </a:rPr>
              <a:t> competent in safety and performance,  and eco-friendly car in the most affordable price in the market.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333333"/>
              </a:solidFill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4794300" y="1857375"/>
            <a:ext cx="4159200" cy="2651400"/>
          </a:xfrm>
          <a:prstGeom prst="rect">
            <a:avLst/>
          </a:prstGeom>
          <a:noFill/>
          <a:ln cap="flat" cmpd="sng" w="19050">
            <a:solidFill>
              <a:srgbClr val="8020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1543650" y="1017713"/>
            <a:ext cx="5556300" cy="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600">
                <a:solidFill>
                  <a:srgbClr val="272A41"/>
                </a:solidFill>
                <a:latin typeface="Merriweather"/>
                <a:ea typeface="Merriweather"/>
                <a:cs typeface="Merriweather"/>
                <a:sym typeface="Merriweather"/>
              </a:rPr>
              <a:t>The World is changing…</a:t>
            </a:r>
            <a:endParaRPr b="1" sz="5600">
              <a:solidFill>
                <a:srgbClr val="272A4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5600">
                <a:solidFill>
                  <a:srgbClr val="272A41"/>
                </a:solidFill>
                <a:latin typeface="Merriweather"/>
                <a:ea typeface="Merriweather"/>
                <a:cs typeface="Merriweather"/>
                <a:sym typeface="Merriweather"/>
              </a:rPr>
              <a:t>So why not we!!! </a:t>
            </a:r>
            <a:endParaRPr b="1" sz="5600">
              <a:solidFill>
                <a:srgbClr val="272A4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08" name="Google Shape;108;p16"/>
          <p:cNvSpPr txBox="1"/>
          <p:nvPr>
            <p:ph type="title"/>
          </p:nvPr>
        </p:nvSpPr>
        <p:spPr>
          <a:xfrm>
            <a:off x="1182375" y="155400"/>
            <a:ext cx="641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latin typeface="Spectral"/>
                <a:ea typeface="Spectral"/>
                <a:cs typeface="Spectral"/>
                <a:sym typeface="Spectral"/>
              </a:rPr>
              <a:t>Executive Summary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">
            <a:off x="5899500" y="3361509"/>
            <a:ext cx="3244500" cy="140408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447750" y="2283050"/>
            <a:ext cx="7794600" cy="21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To become the leader in the electric vehicle sector with cutting edge technology, innovative solutions and futuristic developments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  </a:t>
            </a:r>
            <a:r>
              <a:rPr lang="en-GB">
                <a:solidFill>
                  <a:schemeClr val="dk1"/>
                </a:solidFill>
              </a:rPr>
              <a:t>To be the customer’s first choice in safety and comfort through innovation and quality excellence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571400" y="3017825"/>
            <a:ext cx="7512000" cy="603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/>
          <p:nvPr/>
        </p:nvSpPr>
        <p:spPr>
          <a:xfrm>
            <a:off x="571500" y="2292400"/>
            <a:ext cx="7512000" cy="603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581575" y="166450"/>
            <a:ext cx="734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Spectral ExtraBold"/>
                <a:ea typeface="Spectral ExtraBold"/>
                <a:cs typeface="Spectral ExtraBold"/>
                <a:sym typeface="Spectral ExtraBold"/>
              </a:rPr>
              <a:t>Vision</a:t>
            </a:r>
            <a:r>
              <a:rPr lang="en-GB"/>
              <a:t> </a:t>
            </a:r>
            <a:endParaRPr/>
          </a:p>
        </p:txBody>
      </p:sp>
      <p:sp>
        <p:nvSpPr>
          <p:cNvPr id="118" name="Google Shape;118;p17"/>
          <p:cNvSpPr txBox="1"/>
          <p:nvPr/>
        </p:nvSpPr>
        <p:spPr>
          <a:xfrm>
            <a:off x="742900" y="4248050"/>
            <a:ext cx="734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Devoted towards turning our Vision and Mission into Reality. </a:t>
            </a:r>
            <a:endParaRPr b="1" sz="1600"/>
          </a:p>
        </p:txBody>
      </p:sp>
      <p:sp>
        <p:nvSpPr>
          <p:cNvPr id="119" name="Google Shape;119;p17"/>
          <p:cNvSpPr txBox="1"/>
          <p:nvPr/>
        </p:nvSpPr>
        <p:spPr>
          <a:xfrm>
            <a:off x="657050" y="1564625"/>
            <a:ext cx="734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Spectral ExtraBold"/>
                <a:ea typeface="Spectral ExtraBold"/>
                <a:cs typeface="Spectral ExtraBold"/>
                <a:sym typeface="Spectral ExtraBold"/>
              </a:rPr>
              <a:t>Mission </a:t>
            </a:r>
            <a:endParaRPr sz="3000">
              <a:latin typeface="Spectral ExtraBold"/>
              <a:ea typeface="Spectral ExtraBold"/>
              <a:cs typeface="Spectral ExtraBold"/>
              <a:sym typeface="Spectral ExtraBold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742900" y="883263"/>
            <a:ext cx="734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lead the world towards more sustainable and clean energy and ensure a greener tomorrow.  </a:t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785800" y="889413"/>
            <a:ext cx="7254900" cy="603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2018850" y="0"/>
            <a:ext cx="482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77">
                <a:latin typeface="Spectral"/>
                <a:ea typeface="Spectral"/>
                <a:cs typeface="Spectral"/>
                <a:sym typeface="Spectral"/>
              </a:rPr>
              <a:t>Company Hierarchy</a:t>
            </a:r>
            <a:endParaRPr b="1" sz="3577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3407550" y="775175"/>
            <a:ext cx="2222700" cy="6321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9660000" dist="28575">
              <a:srgbClr val="000000">
                <a:alpha val="5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Chief Executive Officer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371700" y="1928775"/>
            <a:ext cx="1521000" cy="6321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Chief Finance Officer</a:t>
            </a:r>
            <a:endParaRPr b="1"/>
          </a:p>
        </p:txBody>
      </p:sp>
      <p:sp>
        <p:nvSpPr>
          <p:cNvPr id="129" name="Google Shape;129;p18"/>
          <p:cNvSpPr/>
          <p:nvPr/>
        </p:nvSpPr>
        <p:spPr>
          <a:xfrm>
            <a:off x="2349500" y="1939625"/>
            <a:ext cx="1588200" cy="6321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Director of Manufacturing</a:t>
            </a:r>
            <a:endParaRPr b="1"/>
          </a:p>
        </p:txBody>
      </p:sp>
      <p:sp>
        <p:nvSpPr>
          <p:cNvPr id="130" name="Google Shape;130;p18"/>
          <p:cNvSpPr/>
          <p:nvPr/>
        </p:nvSpPr>
        <p:spPr>
          <a:xfrm>
            <a:off x="4794075" y="1939625"/>
            <a:ext cx="1521000" cy="6321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Director of Operations</a:t>
            </a:r>
            <a:endParaRPr b="1"/>
          </a:p>
        </p:txBody>
      </p:sp>
      <p:sp>
        <p:nvSpPr>
          <p:cNvPr id="131" name="Google Shape;131;p18"/>
          <p:cNvSpPr/>
          <p:nvPr/>
        </p:nvSpPr>
        <p:spPr>
          <a:xfrm>
            <a:off x="7000875" y="1928775"/>
            <a:ext cx="1767600" cy="7731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Director of Business Development</a:t>
            </a:r>
            <a:endParaRPr b="1"/>
          </a:p>
        </p:txBody>
      </p:sp>
      <p:sp>
        <p:nvSpPr>
          <p:cNvPr id="132" name="Google Shape;132;p18"/>
          <p:cNvSpPr/>
          <p:nvPr/>
        </p:nvSpPr>
        <p:spPr>
          <a:xfrm>
            <a:off x="470100" y="2992388"/>
            <a:ext cx="1227900" cy="5067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Finance Manager</a:t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4572000" y="3086075"/>
            <a:ext cx="966300" cy="5067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Plant Manager</a:t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503250" y="3930625"/>
            <a:ext cx="1161600" cy="5067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Senior Accountant</a:t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2018850" y="3086075"/>
            <a:ext cx="966300" cy="5067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General Manager</a:t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3109100" y="3086075"/>
            <a:ext cx="1161600" cy="5067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Production Manager</a:t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7248250" y="3086075"/>
            <a:ext cx="1384800" cy="5727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Marketing &amp; Sales Head</a:t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5681800" y="3086075"/>
            <a:ext cx="1161600" cy="5067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Operations Manager</a:t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7359850" y="4005925"/>
            <a:ext cx="1161600" cy="4314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Sales Staff</a:t>
            </a:r>
            <a:endParaRPr/>
          </a:p>
        </p:txBody>
      </p:sp>
      <p:cxnSp>
        <p:nvCxnSpPr>
          <p:cNvPr id="140" name="Google Shape;140;p18"/>
          <p:cNvCxnSpPr>
            <a:endCxn id="132" idx="0"/>
          </p:cNvCxnSpPr>
          <p:nvPr/>
        </p:nvCxnSpPr>
        <p:spPr>
          <a:xfrm>
            <a:off x="1077750" y="2560988"/>
            <a:ext cx="63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18"/>
          <p:cNvCxnSpPr>
            <a:stCxn id="132" idx="2"/>
            <a:endCxn id="134" idx="0"/>
          </p:cNvCxnSpPr>
          <p:nvPr/>
        </p:nvCxnSpPr>
        <p:spPr>
          <a:xfrm>
            <a:off x="1084050" y="3499088"/>
            <a:ext cx="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18"/>
          <p:cNvCxnSpPr>
            <a:stCxn id="137" idx="2"/>
            <a:endCxn id="139" idx="0"/>
          </p:cNvCxnSpPr>
          <p:nvPr/>
        </p:nvCxnSpPr>
        <p:spPr>
          <a:xfrm>
            <a:off x="7940650" y="3658775"/>
            <a:ext cx="0" cy="34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18"/>
          <p:cNvCxnSpPr/>
          <p:nvPr/>
        </p:nvCxnSpPr>
        <p:spPr>
          <a:xfrm flipH="1">
            <a:off x="7940950" y="2726675"/>
            <a:ext cx="3600" cy="33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18"/>
          <p:cNvCxnSpPr/>
          <p:nvPr/>
        </p:nvCxnSpPr>
        <p:spPr>
          <a:xfrm>
            <a:off x="1084050" y="1664125"/>
            <a:ext cx="6869700" cy="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8"/>
          <p:cNvCxnSpPr/>
          <p:nvPr/>
        </p:nvCxnSpPr>
        <p:spPr>
          <a:xfrm>
            <a:off x="2515975" y="2825825"/>
            <a:ext cx="11307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8"/>
          <p:cNvCxnSpPr/>
          <p:nvPr/>
        </p:nvCxnSpPr>
        <p:spPr>
          <a:xfrm>
            <a:off x="4969975" y="2825825"/>
            <a:ext cx="12396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8"/>
          <p:cNvCxnSpPr/>
          <p:nvPr/>
        </p:nvCxnSpPr>
        <p:spPr>
          <a:xfrm flipH="1">
            <a:off x="2499300" y="2821425"/>
            <a:ext cx="5400" cy="2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18"/>
          <p:cNvCxnSpPr/>
          <p:nvPr/>
        </p:nvCxnSpPr>
        <p:spPr>
          <a:xfrm flipH="1">
            <a:off x="3646675" y="2821425"/>
            <a:ext cx="5400" cy="2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18"/>
          <p:cNvCxnSpPr/>
          <p:nvPr/>
        </p:nvCxnSpPr>
        <p:spPr>
          <a:xfrm flipH="1">
            <a:off x="6196900" y="2821425"/>
            <a:ext cx="5400" cy="2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18"/>
          <p:cNvCxnSpPr/>
          <p:nvPr/>
        </p:nvCxnSpPr>
        <p:spPr>
          <a:xfrm flipH="1">
            <a:off x="4973550" y="2821425"/>
            <a:ext cx="5400" cy="2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18"/>
          <p:cNvCxnSpPr/>
          <p:nvPr/>
        </p:nvCxnSpPr>
        <p:spPr>
          <a:xfrm flipH="1">
            <a:off x="5585225" y="2561000"/>
            <a:ext cx="5400" cy="2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18"/>
          <p:cNvCxnSpPr/>
          <p:nvPr/>
        </p:nvCxnSpPr>
        <p:spPr>
          <a:xfrm flipH="1">
            <a:off x="3072988" y="2561000"/>
            <a:ext cx="5400" cy="2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18"/>
          <p:cNvCxnSpPr/>
          <p:nvPr/>
        </p:nvCxnSpPr>
        <p:spPr>
          <a:xfrm flipH="1">
            <a:off x="4516188" y="1425275"/>
            <a:ext cx="5400" cy="2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18"/>
          <p:cNvCxnSpPr/>
          <p:nvPr/>
        </p:nvCxnSpPr>
        <p:spPr>
          <a:xfrm flipH="1">
            <a:off x="7940050" y="1690175"/>
            <a:ext cx="5400" cy="2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18"/>
          <p:cNvCxnSpPr/>
          <p:nvPr/>
        </p:nvCxnSpPr>
        <p:spPr>
          <a:xfrm flipH="1">
            <a:off x="5587063" y="1690175"/>
            <a:ext cx="5400" cy="2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18"/>
          <p:cNvCxnSpPr/>
          <p:nvPr/>
        </p:nvCxnSpPr>
        <p:spPr>
          <a:xfrm flipH="1">
            <a:off x="3174625" y="1690175"/>
            <a:ext cx="5400" cy="2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18"/>
          <p:cNvCxnSpPr/>
          <p:nvPr/>
        </p:nvCxnSpPr>
        <p:spPr>
          <a:xfrm flipH="1">
            <a:off x="1081075" y="1673175"/>
            <a:ext cx="9600" cy="28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/>
          <p:nvPr/>
        </p:nvSpPr>
        <p:spPr>
          <a:xfrm rot="-352843">
            <a:off x="48724" y="702128"/>
            <a:ext cx="2555119" cy="1284287"/>
          </a:xfrm>
          <a:prstGeom prst="clou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We </a:t>
            </a:r>
            <a:r>
              <a:rPr b="1" lang="en-GB" sz="1000"/>
              <a:t>don't</a:t>
            </a:r>
            <a:r>
              <a:rPr b="1" lang="en-GB" sz="1000"/>
              <a:t> just make cars we also make future greener with our electric-solar eco-friendly</a:t>
            </a:r>
            <a:r>
              <a:rPr lang="en-GB" sz="1000"/>
              <a:t> </a:t>
            </a:r>
            <a:r>
              <a:rPr b="1" lang="en-GB" sz="1000"/>
              <a:t>vehicle.</a:t>
            </a:r>
            <a:r>
              <a:rPr b="1" lang="en-GB"/>
              <a:t> </a:t>
            </a:r>
            <a:endParaRPr b="1"/>
          </a:p>
        </p:txBody>
      </p:sp>
      <p:sp>
        <p:nvSpPr>
          <p:cNvPr id="163" name="Google Shape;16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901650" y="186125"/>
            <a:ext cx="734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erriweather Black"/>
                <a:ea typeface="Merriweather Black"/>
                <a:cs typeface="Merriweather Black"/>
                <a:sym typeface="Merriweather Black"/>
              </a:rPr>
              <a:t>Our </a:t>
            </a:r>
            <a:r>
              <a:rPr lang="en-GB" sz="2400">
                <a:latin typeface="Merriweather Black"/>
                <a:ea typeface="Merriweather Black"/>
                <a:cs typeface="Merriweather Black"/>
                <a:sym typeface="Merriweather Black"/>
              </a:rPr>
              <a:t>USP</a:t>
            </a:r>
            <a:endParaRPr sz="240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901650" y="740225"/>
            <a:ext cx="734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erriweather"/>
                <a:ea typeface="Merriweather"/>
                <a:cs typeface="Merriweather"/>
                <a:sym typeface="Merriweather"/>
              </a:rPr>
              <a:t>Unique Selling Proposition</a:t>
            </a:r>
            <a:r>
              <a:rPr lang="en-GB"/>
              <a:t> </a:t>
            </a:r>
            <a:endParaRPr/>
          </a:p>
        </p:txBody>
      </p:sp>
      <p:grpSp>
        <p:nvGrpSpPr>
          <p:cNvPr id="166" name="Google Shape;166;p19"/>
          <p:cNvGrpSpPr/>
          <p:nvPr/>
        </p:nvGrpSpPr>
        <p:grpSpPr>
          <a:xfrm>
            <a:off x="311736" y="1955456"/>
            <a:ext cx="2590869" cy="572715"/>
            <a:chOff x="1593000" y="2322568"/>
            <a:chExt cx="2939827" cy="643356"/>
          </a:xfrm>
        </p:grpSpPr>
        <p:sp>
          <p:nvSpPr>
            <p:cNvPr id="167" name="Google Shape;167;p1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Superior Performance</a:t>
              </a: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sp>
        <p:nvSpPr>
          <p:cNvPr id="172" name="Google Shape;172;p19"/>
          <p:cNvSpPr/>
          <p:nvPr/>
        </p:nvSpPr>
        <p:spPr>
          <a:xfrm rot="-447471">
            <a:off x="1895818" y="1184647"/>
            <a:ext cx="1422840" cy="715385"/>
          </a:xfrm>
          <a:prstGeom prst="cloud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Make in India.</a:t>
            </a:r>
            <a:r>
              <a:rPr lang="en-GB"/>
              <a:t> </a:t>
            </a:r>
            <a:endParaRPr/>
          </a:p>
        </p:txBody>
      </p:sp>
      <p:grpSp>
        <p:nvGrpSpPr>
          <p:cNvPr id="173" name="Google Shape;173;p19"/>
          <p:cNvGrpSpPr/>
          <p:nvPr/>
        </p:nvGrpSpPr>
        <p:grpSpPr>
          <a:xfrm>
            <a:off x="311665" y="2691832"/>
            <a:ext cx="2685238" cy="572715"/>
            <a:chOff x="1593000" y="2322568"/>
            <a:chExt cx="2939827" cy="643356"/>
          </a:xfrm>
        </p:grpSpPr>
        <p:sp>
          <p:nvSpPr>
            <p:cNvPr id="174" name="Google Shape;174;p1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Compact Size and easy handling</a:t>
              </a: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179" name="Google Shape;179;p19"/>
          <p:cNvGrpSpPr/>
          <p:nvPr/>
        </p:nvGrpSpPr>
        <p:grpSpPr>
          <a:xfrm>
            <a:off x="311707" y="3428205"/>
            <a:ext cx="2685238" cy="572715"/>
            <a:chOff x="1593000" y="2322568"/>
            <a:chExt cx="2939827" cy="643356"/>
          </a:xfrm>
        </p:grpSpPr>
        <p:sp>
          <p:nvSpPr>
            <p:cNvPr id="180" name="Google Shape;180;p1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Superior Mileage </a:t>
              </a: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185" name="Google Shape;185;p19"/>
          <p:cNvGrpSpPr/>
          <p:nvPr/>
        </p:nvGrpSpPr>
        <p:grpSpPr>
          <a:xfrm>
            <a:off x="311743" y="4164555"/>
            <a:ext cx="2685238" cy="572715"/>
            <a:chOff x="1593000" y="2322568"/>
            <a:chExt cx="2939827" cy="643356"/>
          </a:xfrm>
        </p:grpSpPr>
        <p:sp>
          <p:nvSpPr>
            <p:cNvPr id="186" name="Google Shape;186;p1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Highly Automatic: Remote Control </a:t>
              </a: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3092882" y="1947389"/>
            <a:ext cx="2685238" cy="572715"/>
            <a:chOff x="1593000" y="2322568"/>
            <a:chExt cx="2939827" cy="643356"/>
          </a:xfrm>
        </p:grpSpPr>
        <p:sp>
          <p:nvSpPr>
            <p:cNvPr id="192" name="Google Shape;192;p1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Low Maintenance</a:t>
              </a: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3092832" y="2727803"/>
            <a:ext cx="2685238" cy="536623"/>
            <a:chOff x="1593000" y="2322568"/>
            <a:chExt cx="2939827" cy="643356"/>
          </a:xfrm>
        </p:grpSpPr>
        <p:sp>
          <p:nvSpPr>
            <p:cNvPr id="198" name="Google Shape;198;p1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Affordable</a:t>
              </a: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203" name="Google Shape;203;p19"/>
          <p:cNvGrpSpPr/>
          <p:nvPr/>
        </p:nvGrpSpPr>
        <p:grpSpPr>
          <a:xfrm>
            <a:off x="3092832" y="3449490"/>
            <a:ext cx="2685238" cy="572715"/>
            <a:chOff x="1593000" y="2322568"/>
            <a:chExt cx="2939827" cy="643356"/>
          </a:xfrm>
        </p:grpSpPr>
        <p:sp>
          <p:nvSpPr>
            <p:cNvPr id="204" name="Google Shape;204;p1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Extraordinarily safe and comfortable</a:t>
              </a: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07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209" name="Google Shape;209;p19"/>
          <p:cNvGrpSpPr/>
          <p:nvPr/>
        </p:nvGrpSpPr>
        <p:grpSpPr>
          <a:xfrm>
            <a:off x="3092832" y="4171191"/>
            <a:ext cx="2685238" cy="572715"/>
            <a:chOff x="1593000" y="2322568"/>
            <a:chExt cx="2939827" cy="643356"/>
          </a:xfrm>
        </p:grpSpPr>
        <p:sp>
          <p:nvSpPr>
            <p:cNvPr id="210" name="Google Shape;210;p1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Ease manoeuvrability</a:t>
              </a: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1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08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215" name="Google Shape;215;p19"/>
          <p:cNvGrpSpPr/>
          <p:nvPr/>
        </p:nvGrpSpPr>
        <p:grpSpPr>
          <a:xfrm>
            <a:off x="5716613" y="1472232"/>
            <a:ext cx="3339000" cy="3339000"/>
            <a:chOff x="2902488" y="902232"/>
            <a:chExt cx="3339000" cy="3339000"/>
          </a:xfrm>
        </p:grpSpPr>
        <p:sp>
          <p:nvSpPr>
            <p:cNvPr id="216" name="Google Shape;216;p19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19050">
              <a:solidFill>
                <a:srgbClr val="1D7E7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fmla="val 1811602" name="adj1"/>
                <a:gd fmla="val 16214886" name="adj2"/>
              </a:avLst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19"/>
          <p:cNvGrpSpPr/>
          <p:nvPr/>
        </p:nvGrpSpPr>
        <p:grpSpPr>
          <a:xfrm>
            <a:off x="6478163" y="2064882"/>
            <a:ext cx="1815900" cy="1815900"/>
            <a:chOff x="3664038" y="1663782"/>
            <a:chExt cx="1815900" cy="1815900"/>
          </a:xfrm>
        </p:grpSpPr>
        <p:sp>
          <p:nvSpPr>
            <p:cNvPr id="219" name="Google Shape;219;p19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1B786E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9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We came with something </a:t>
              </a:r>
              <a:r>
                <a:rPr b="1"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special</a:t>
              </a:r>
              <a:r>
                <a:rPr b="1"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this time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" name="Google Shape;221;p19"/>
          <p:cNvGrpSpPr/>
          <p:nvPr/>
        </p:nvGrpSpPr>
        <p:grpSpPr>
          <a:xfrm>
            <a:off x="6865923" y="920750"/>
            <a:ext cx="1202496" cy="1068600"/>
            <a:chOff x="2859873" y="853971"/>
            <a:chExt cx="1068600" cy="1068600"/>
          </a:xfrm>
        </p:grpSpPr>
        <p:sp>
          <p:nvSpPr>
            <p:cNvPr id="222" name="Google Shape;222;p19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9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More Aerodynamic and smarter look</a:t>
              </a: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" name="Google Shape;224;p19"/>
          <p:cNvGrpSpPr/>
          <p:nvPr/>
        </p:nvGrpSpPr>
        <p:grpSpPr>
          <a:xfrm>
            <a:off x="5663439" y="3199305"/>
            <a:ext cx="1202496" cy="1133891"/>
            <a:chOff x="2859873" y="853971"/>
            <a:chExt cx="1068600" cy="1068600"/>
          </a:xfrm>
        </p:grpSpPr>
        <p:sp>
          <p:nvSpPr>
            <p:cNvPr id="225" name="Google Shape;225;p19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9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Reduced camber variation to improve cornering</a:t>
              </a: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7" name="Google Shape;227;p19"/>
          <p:cNvGrpSpPr/>
          <p:nvPr/>
        </p:nvGrpSpPr>
        <p:grpSpPr>
          <a:xfrm>
            <a:off x="7788458" y="3199299"/>
            <a:ext cx="1355546" cy="1133891"/>
            <a:chOff x="5214443" y="3234279"/>
            <a:chExt cx="915600" cy="1068600"/>
          </a:xfrm>
        </p:grpSpPr>
        <p:sp>
          <p:nvSpPr>
            <p:cNvPr id="228" name="Google Shape;228;p19"/>
            <p:cNvSpPr/>
            <p:nvPr/>
          </p:nvSpPr>
          <p:spPr>
            <a:xfrm>
              <a:off x="5214443" y="3234279"/>
              <a:ext cx="915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9"/>
            <p:cNvSpPr txBox="1"/>
            <p:nvPr/>
          </p:nvSpPr>
          <p:spPr>
            <a:xfrm>
              <a:off x="5290939" y="3402433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Innovated an Auto positioning solar panel system that will increase the efficiency. </a:t>
              </a: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"/>
          <p:cNvSpPr txBox="1"/>
          <p:nvPr/>
        </p:nvSpPr>
        <p:spPr>
          <a:xfrm>
            <a:off x="757900" y="96875"/>
            <a:ext cx="734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Lora Medium"/>
                <a:ea typeface="Lora Medium"/>
                <a:cs typeface="Lora Medium"/>
                <a:sym typeface="Lora Medium"/>
              </a:rPr>
              <a:t>Basic Plant Layout</a:t>
            </a:r>
            <a:r>
              <a:rPr lang="en-GB"/>
              <a:t> </a:t>
            </a:r>
            <a:endParaRPr/>
          </a:p>
        </p:txBody>
      </p:sp>
      <p:pic>
        <p:nvPicPr>
          <p:cNvPr id="235" name="Google Shape;2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2950"/>
            <a:ext cx="9143999" cy="395654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0"/>
          <p:cNvSpPr/>
          <p:nvPr/>
        </p:nvSpPr>
        <p:spPr>
          <a:xfrm>
            <a:off x="5887325" y="2550825"/>
            <a:ext cx="1092000" cy="30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Fabrication</a:t>
            </a:r>
            <a:endParaRPr/>
          </a:p>
        </p:txBody>
      </p:sp>
      <p:sp>
        <p:nvSpPr>
          <p:cNvPr id="237" name="Google Shape;237;p20"/>
          <p:cNvSpPr/>
          <p:nvPr/>
        </p:nvSpPr>
        <p:spPr>
          <a:xfrm>
            <a:off x="2312950" y="3483175"/>
            <a:ext cx="10920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Motor and Controller </a:t>
            </a:r>
            <a:endParaRPr/>
          </a:p>
        </p:txBody>
      </p:sp>
      <p:sp>
        <p:nvSpPr>
          <p:cNvPr id="238" name="Google Shape;238;p20"/>
          <p:cNvSpPr/>
          <p:nvPr/>
        </p:nvSpPr>
        <p:spPr>
          <a:xfrm>
            <a:off x="4572000" y="1027775"/>
            <a:ext cx="10920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and Analysis </a:t>
            </a:r>
            <a:r>
              <a:rPr lang="en-GB"/>
              <a:t> </a:t>
            </a:r>
            <a:endParaRPr/>
          </a:p>
        </p:txBody>
      </p:sp>
      <p:sp>
        <p:nvSpPr>
          <p:cNvPr id="239" name="Google Shape;239;p20"/>
          <p:cNvSpPr/>
          <p:nvPr/>
        </p:nvSpPr>
        <p:spPr>
          <a:xfrm>
            <a:off x="7341625" y="1854472"/>
            <a:ext cx="1092000" cy="30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Mounting</a:t>
            </a:r>
            <a:endParaRPr/>
          </a:p>
        </p:txBody>
      </p:sp>
      <p:sp>
        <p:nvSpPr>
          <p:cNvPr id="240" name="Google Shape;240;p20"/>
          <p:cNvSpPr/>
          <p:nvPr/>
        </p:nvSpPr>
        <p:spPr>
          <a:xfrm>
            <a:off x="3189250" y="1337600"/>
            <a:ext cx="13827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Manufacturing</a:t>
            </a:r>
            <a:r>
              <a:rPr lang="en-GB"/>
              <a:t> </a:t>
            </a:r>
            <a:endParaRPr/>
          </a:p>
        </p:txBody>
      </p:sp>
      <p:sp>
        <p:nvSpPr>
          <p:cNvPr id="241" name="Google Shape;241;p20"/>
          <p:cNvSpPr/>
          <p:nvPr/>
        </p:nvSpPr>
        <p:spPr>
          <a:xfrm>
            <a:off x="1220950" y="1790025"/>
            <a:ext cx="1722600" cy="61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Brake+Suspension+Steering+Wheel</a:t>
            </a:r>
            <a:r>
              <a:rPr lang="en-GB"/>
              <a:t> </a:t>
            </a:r>
            <a:endParaRPr/>
          </a:p>
        </p:txBody>
      </p:sp>
      <p:sp>
        <p:nvSpPr>
          <p:cNvPr id="242" name="Google Shape;242;p20"/>
          <p:cNvSpPr/>
          <p:nvPr/>
        </p:nvSpPr>
        <p:spPr>
          <a:xfrm>
            <a:off x="6262500" y="1227025"/>
            <a:ext cx="1382700" cy="30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Solar Panels</a:t>
            </a:r>
            <a:endParaRPr/>
          </a:p>
        </p:txBody>
      </p:sp>
      <p:sp>
        <p:nvSpPr>
          <p:cNvPr id="243" name="Google Shape;243;p20"/>
          <p:cNvSpPr/>
          <p:nvPr/>
        </p:nvSpPr>
        <p:spPr>
          <a:xfrm>
            <a:off x="5189225" y="3182275"/>
            <a:ext cx="698100" cy="30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R&amp;D</a:t>
            </a:r>
            <a:endParaRPr/>
          </a:p>
        </p:txBody>
      </p:sp>
      <p:cxnSp>
        <p:nvCxnSpPr>
          <p:cNvPr id="244" name="Google Shape;244;p20"/>
          <p:cNvCxnSpPr>
            <a:stCxn id="241" idx="2"/>
          </p:cNvCxnSpPr>
          <p:nvPr/>
        </p:nvCxnSpPr>
        <p:spPr>
          <a:xfrm>
            <a:off x="2082250" y="2405625"/>
            <a:ext cx="719100" cy="23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45" name="Google Shape;245;p20"/>
          <p:cNvCxnSpPr>
            <a:stCxn id="240" idx="2"/>
          </p:cNvCxnSpPr>
          <p:nvPr/>
        </p:nvCxnSpPr>
        <p:spPr>
          <a:xfrm>
            <a:off x="3880600" y="1765100"/>
            <a:ext cx="297600" cy="418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46" name="Google Shape;246;p20"/>
          <p:cNvCxnSpPr/>
          <p:nvPr/>
        </p:nvCxnSpPr>
        <p:spPr>
          <a:xfrm rot="10800000">
            <a:off x="5365025" y="2563875"/>
            <a:ext cx="522300" cy="137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47" name="Google Shape;247;p20"/>
          <p:cNvCxnSpPr>
            <a:stCxn id="243" idx="1"/>
          </p:cNvCxnSpPr>
          <p:nvPr/>
        </p:nvCxnSpPr>
        <p:spPr>
          <a:xfrm flipH="1">
            <a:off x="4779425" y="3332725"/>
            <a:ext cx="409800" cy="18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48" name="Google Shape;248;p20"/>
          <p:cNvCxnSpPr>
            <a:stCxn id="237" idx="0"/>
          </p:cNvCxnSpPr>
          <p:nvPr/>
        </p:nvCxnSpPr>
        <p:spPr>
          <a:xfrm flipH="1" rot="10800000">
            <a:off x="2858950" y="3196975"/>
            <a:ext cx="923400" cy="286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49" name="Google Shape;249;p20"/>
          <p:cNvCxnSpPr>
            <a:stCxn id="242" idx="2"/>
            <a:endCxn id="242" idx="2"/>
          </p:cNvCxnSpPr>
          <p:nvPr/>
        </p:nvCxnSpPr>
        <p:spPr>
          <a:xfrm>
            <a:off x="6953850" y="15279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20"/>
          <p:cNvCxnSpPr>
            <a:stCxn id="242" idx="1"/>
          </p:cNvCxnSpPr>
          <p:nvPr/>
        </p:nvCxnSpPr>
        <p:spPr>
          <a:xfrm flipH="1">
            <a:off x="5919000" y="1377475"/>
            <a:ext cx="343500" cy="55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1" name="Google Shape;251;p20"/>
          <p:cNvCxnSpPr>
            <a:stCxn id="239" idx="1"/>
          </p:cNvCxnSpPr>
          <p:nvPr/>
        </p:nvCxnSpPr>
        <p:spPr>
          <a:xfrm flipH="1">
            <a:off x="6647125" y="2004922"/>
            <a:ext cx="694500" cy="68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2" name="Google Shape;252;p20"/>
          <p:cNvCxnSpPr>
            <a:stCxn id="238" idx="2"/>
            <a:endCxn id="238" idx="2"/>
          </p:cNvCxnSpPr>
          <p:nvPr/>
        </p:nvCxnSpPr>
        <p:spPr>
          <a:xfrm>
            <a:off x="5118000" y="14552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20"/>
          <p:cNvCxnSpPr>
            <a:stCxn id="238" idx="2"/>
            <a:endCxn id="238" idx="2"/>
          </p:cNvCxnSpPr>
          <p:nvPr/>
        </p:nvCxnSpPr>
        <p:spPr>
          <a:xfrm>
            <a:off x="5118000" y="14552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4" name="Google Shape;254;p20"/>
          <p:cNvCxnSpPr>
            <a:stCxn id="238" idx="2"/>
            <a:endCxn id="238" idx="2"/>
          </p:cNvCxnSpPr>
          <p:nvPr/>
        </p:nvCxnSpPr>
        <p:spPr>
          <a:xfrm>
            <a:off x="5118000" y="14552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Google Shape;255;p20"/>
          <p:cNvCxnSpPr>
            <a:stCxn id="238" idx="2"/>
            <a:endCxn id="238" idx="2"/>
          </p:cNvCxnSpPr>
          <p:nvPr/>
        </p:nvCxnSpPr>
        <p:spPr>
          <a:xfrm>
            <a:off x="5118000" y="14552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20"/>
          <p:cNvCxnSpPr>
            <a:stCxn id="238" idx="2"/>
          </p:cNvCxnSpPr>
          <p:nvPr/>
        </p:nvCxnSpPr>
        <p:spPr>
          <a:xfrm>
            <a:off x="5118000" y="1455275"/>
            <a:ext cx="9600" cy="36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/>
          <p:nvPr/>
        </p:nvSpPr>
        <p:spPr>
          <a:xfrm>
            <a:off x="4431325" y="1441325"/>
            <a:ext cx="4712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⟰:           Research and development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1:            Design and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2:            Manufacturing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3:            Brakes+Wheels+Suspension+Steering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4:            Mountings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5:            Motor and Controller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6:            Solar Panels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7:            Fabrication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1"/>
          <p:cNvSpPr/>
          <p:nvPr/>
        </p:nvSpPr>
        <p:spPr>
          <a:xfrm>
            <a:off x="630125" y="1887425"/>
            <a:ext cx="664800" cy="41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endParaRPr/>
          </a:p>
        </p:txBody>
      </p:sp>
      <p:sp>
        <p:nvSpPr>
          <p:cNvPr id="263" name="Google Shape;263;p21"/>
          <p:cNvSpPr/>
          <p:nvPr/>
        </p:nvSpPr>
        <p:spPr>
          <a:xfrm>
            <a:off x="1615450" y="1887425"/>
            <a:ext cx="664800" cy="41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  <a:endParaRPr/>
          </a:p>
        </p:txBody>
      </p:sp>
      <p:sp>
        <p:nvSpPr>
          <p:cNvPr id="264" name="Google Shape;264;p21"/>
          <p:cNvSpPr/>
          <p:nvPr/>
        </p:nvSpPr>
        <p:spPr>
          <a:xfrm>
            <a:off x="630125" y="2670750"/>
            <a:ext cx="664800" cy="41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</a:t>
            </a:r>
            <a:endParaRPr/>
          </a:p>
        </p:txBody>
      </p:sp>
      <p:sp>
        <p:nvSpPr>
          <p:cNvPr id="265" name="Google Shape;265;p21"/>
          <p:cNvSpPr/>
          <p:nvPr/>
        </p:nvSpPr>
        <p:spPr>
          <a:xfrm>
            <a:off x="2600763" y="2670750"/>
            <a:ext cx="664800" cy="41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</a:t>
            </a:r>
            <a:endParaRPr/>
          </a:p>
        </p:txBody>
      </p:sp>
      <p:sp>
        <p:nvSpPr>
          <p:cNvPr id="266" name="Google Shape;266;p21"/>
          <p:cNvSpPr/>
          <p:nvPr/>
        </p:nvSpPr>
        <p:spPr>
          <a:xfrm>
            <a:off x="2600775" y="1887425"/>
            <a:ext cx="664800" cy="41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/>
          </a:p>
        </p:txBody>
      </p:sp>
      <p:sp>
        <p:nvSpPr>
          <p:cNvPr id="267" name="Google Shape;267;p21"/>
          <p:cNvSpPr/>
          <p:nvPr/>
        </p:nvSpPr>
        <p:spPr>
          <a:xfrm>
            <a:off x="1550400" y="2670750"/>
            <a:ext cx="664800" cy="41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  <a:endParaRPr/>
          </a:p>
        </p:txBody>
      </p:sp>
      <p:cxnSp>
        <p:nvCxnSpPr>
          <p:cNvPr id="268" name="Google Shape;268;p21"/>
          <p:cNvCxnSpPr>
            <a:endCxn id="263" idx="1"/>
          </p:cNvCxnSpPr>
          <p:nvPr/>
        </p:nvCxnSpPr>
        <p:spPr>
          <a:xfrm>
            <a:off x="1295050" y="2093225"/>
            <a:ext cx="32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21"/>
          <p:cNvCxnSpPr>
            <a:endCxn id="266" idx="1"/>
          </p:cNvCxnSpPr>
          <p:nvPr/>
        </p:nvCxnSpPr>
        <p:spPr>
          <a:xfrm>
            <a:off x="2280375" y="2093225"/>
            <a:ext cx="32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21"/>
          <p:cNvCxnSpPr>
            <a:stCxn id="266" idx="2"/>
            <a:endCxn id="265" idx="0"/>
          </p:cNvCxnSpPr>
          <p:nvPr/>
        </p:nvCxnSpPr>
        <p:spPr>
          <a:xfrm>
            <a:off x="2933175" y="2299025"/>
            <a:ext cx="0" cy="37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21"/>
          <p:cNvCxnSpPr>
            <a:stCxn id="265" idx="1"/>
            <a:endCxn id="267" idx="3"/>
          </p:cNvCxnSpPr>
          <p:nvPr/>
        </p:nvCxnSpPr>
        <p:spPr>
          <a:xfrm rot="10800000">
            <a:off x="2215263" y="2876550"/>
            <a:ext cx="38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21"/>
          <p:cNvCxnSpPr>
            <a:stCxn id="267" idx="1"/>
            <a:endCxn id="264" idx="3"/>
          </p:cNvCxnSpPr>
          <p:nvPr/>
        </p:nvCxnSpPr>
        <p:spPr>
          <a:xfrm rot="10800000">
            <a:off x="1294800" y="2876550"/>
            <a:ext cx="25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3" name="Google Shape;273;p21"/>
          <p:cNvSpPr/>
          <p:nvPr/>
        </p:nvSpPr>
        <p:spPr>
          <a:xfrm>
            <a:off x="630125" y="3439325"/>
            <a:ext cx="664800" cy="41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</a:t>
            </a:r>
            <a:endParaRPr/>
          </a:p>
        </p:txBody>
      </p:sp>
      <p:cxnSp>
        <p:nvCxnSpPr>
          <p:cNvPr id="274" name="Google Shape;274;p21"/>
          <p:cNvCxnSpPr>
            <a:stCxn id="264" idx="2"/>
            <a:endCxn id="273" idx="0"/>
          </p:cNvCxnSpPr>
          <p:nvPr/>
        </p:nvCxnSpPr>
        <p:spPr>
          <a:xfrm>
            <a:off x="962525" y="3082350"/>
            <a:ext cx="0" cy="3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21"/>
          <p:cNvSpPr txBox="1"/>
          <p:nvPr/>
        </p:nvSpPr>
        <p:spPr>
          <a:xfrm>
            <a:off x="900300" y="220400"/>
            <a:ext cx="734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Georgia"/>
                <a:ea typeface="Georgia"/>
                <a:cs typeface="Georgia"/>
                <a:sym typeface="Georgia"/>
              </a:rPr>
              <a:t>Line Layout</a:t>
            </a:r>
            <a:r>
              <a:rPr lang="en-GB" sz="3200"/>
              <a:t> </a:t>
            </a:r>
            <a:endParaRPr sz="3200"/>
          </a:p>
        </p:txBody>
      </p:sp>
      <p:sp>
        <p:nvSpPr>
          <p:cNvPr id="276" name="Google Shape;276;p21"/>
          <p:cNvSpPr txBox="1"/>
          <p:nvPr/>
        </p:nvSpPr>
        <p:spPr>
          <a:xfrm>
            <a:off x="4114800" y="1313575"/>
            <a:ext cx="176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Workstations</a:t>
            </a:r>
            <a:endParaRPr b="1" u="sng"/>
          </a:p>
        </p:txBody>
      </p:sp>
      <p:sp>
        <p:nvSpPr>
          <p:cNvPr id="277" name="Google Shape;277;p21"/>
          <p:cNvSpPr/>
          <p:nvPr/>
        </p:nvSpPr>
        <p:spPr>
          <a:xfrm>
            <a:off x="429825" y="809125"/>
            <a:ext cx="2967900" cy="327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</a:t>
            </a:r>
            <a:endParaRPr/>
          </a:p>
        </p:txBody>
      </p:sp>
      <p:sp>
        <p:nvSpPr>
          <p:cNvPr id="278" name="Google Shape;278;p21"/>
          <p:cNvSpPr/>
          <p:nvPr/>
        </p:nvSpPr>
        <p:spPr>
          <a:xfrm>
            <a:off x="1539250" y="901975"/>
            <a:ext cx="664800" cy="41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⟰</a:t>
            </a:r>
            <a:endParaRPr/>
          </a:p>
        </p:txBody>
      </p:sp>
      <p:sp>
        <p:nvSpPr>
          <p:cNvPr id="279" name="Google Shape;279;p21"/>
          <p:cNvSpPr/>
          <p:nvPr/>
        </p:nvSpPr>
        <p:spPr>
          <a:xfrm>
            <a:off x="515775" y="1676250"/>
            <a:ext cx="2822700" cy="2306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</a:t>
            </a:r>
            <a:endParaRPr/>
          </a:p>
        </p:txBody>
      </p:sp>
      <p:cxnSp>
        <p:nvCxnSpPr>
          <p:cNvPr id="280" name="Google Shape;280;p21"/>
          <p:cNvCxnSpPr/>
          <p:nvPr/>
        </p:nvCxnSpPr>
        <p:spPr>
          <a:xfrm>
            <a:off x="1318100" y="3624800"/>
            <a:ext cx="250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21"/>
          <p:cNvCxnSpPr/>
          <p:nvPr/>
        </p:nvCxnSpPr>
        <p:spPr>
          <a:xfrm flipH="1">
            <a:off x="1850925" y="1318050"/>
            <a:ext cx="25800" cy="35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21"/>
          <p:cNvSpPr txBox="1"/>
          <p:nvPr/>
        </p:nvSpPr>
        <p:spPr>
          <a:xfrm>
            <a:off x="5406675" y="1313575"/>
            <a:ext cx="176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Departments</a:t>
            </a:r>
            <a:endParaRPr b="1" u="sng"/>
          </a:p>
        </p:txBody>
      </p:sp>
      <p:sp>
        <p:nvSpPr>
          <p:cNvPr id="283" name="Google Shape;283;p21"/>
          <p:cNvSpPr txBox="1"/>
          <p:nvPr/>
        </p:nvSpPr>
        <p:spPr>
          <a:xfrm>
            <a:off x="4288900" y="4178100"/>
            <a:ext cx="462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